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710" r:id="rId1"/>
  </p:sldMasterIdLst>
  <p:sldIdLst>
    <p:sldId id="275" r:id="rId2"/>
    <p:sldId id="276" r:id="rId3"/>
    <p:sldId id="277" r:id="rId4"/>
    <p:sldId id="257" r:id="rId5"/>
    <p:sldId id="258" r:id="rId6"/>
    <p:sldId id="293" r:id="rId7"/>
    <p:sldId id="294" r:id="rId8"/>
    <p:sldId id="295" r:id="rId9"/>
    <p:sldId id="259" r:id="rId10"/>
    <p:sldId id="260" r:id="rId11"/>
    <p:sldId id="278" r:id="rId12"/>
    <p:sldId id="297" r:id="rId13"/>
    <p:sldId id="262" r:id="rId14"/>
    <p:sldId id="279" r:id="rId15"/>
    <p:sldId id="263" r:id="rId16"/>
    <p:sldId id="280" r:id="rId17"/>
    <p:sldId id="281" r:id="rId18"/>
    <p:sldId id="282" r:id="rId19"/>
    <p:sldId id="264" r:id="rId20"/>
    <p:sldId id="265" r:id="rId21"/>
    <p:sldId id="290" r:id="rId22"/>
    <p:sldId id="289" r:id="rId23"/>
    <p:sldId id="291" r:id="rId24"/>
    <p:sldId id="292" r:id="rId25"/>
    <p:sldId id="270" r:id="rId26"/>
    <p:sldId id="272" r:id="rId27"/>
    <p:sldId id="296" r:id="rId28"/>
    <p:sldId id="271" r:id="rId29"/>
    <p:sldId id="288" r:id="rId3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449" autoAdjust="0"/>
    <p:restoredTop sz="95039" autoAdjust="0"/>
  </p:normalViewPr>
  <p:slideViewPr>
    <p:cSldViewPr>
      <p:cViewPr varScale="1">
        <p:scale>
          <a:sx n="66" d="100"/>
          <a:sy n="66" d="100"/>
        </p:scale>
        <p:origin x="1476" y="8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8" Type="http://schemas.openxmlformats.org/officeDocument/2006/relationships/slide" Target="slides/slide7.xml"/></Relationships>
</file>

<file path=ppt/media/image1.jpeg>
</file>

<file path=ppt/media/image2.png>
</file>

<file path=ppt/media/image3.png>
</file>

<file path=ppt/media/image4.png>
</file>

<file path=ppt/media/image5.png>
</file>

<file path=ppt/media/image6.png>
</file>

<file path=ppt/media/image7.pn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pPr>
              <a:defRPr/>
            </a:pPr>
            <a:fld id="{81C4F7F8-C871-4F2A-88F5-9A66DFDFD6B3}" type="datetimeFigureOut">
              <a:rPr lang="en-US" smtClean="0"/>
              <a:pPr>
                <a:defRPr/>
              </a:pPr>
              <a:t>4/10/2023</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085BA6D2-FE6C-4360-BF51-4A9DDFA951DC}" type="slidenum">
              <a:rPr lang="en-US" altLang="en-US" smtClean="0"/>
              <a:pPr/>
              <a:t>‹#›</a:t>
            </a:fld>
            <a:endParaRPr lang="en-US" altLang="en-US"/>
          </a:p>
        </p:txBody>
      </p:sp>
    </p:spTree>
    <p:extLst>
      <p:ext uri="{BB962C8B-B14F-4D97-AF65-F5344CB8AC3E}">
        <p14:creationId xmlns:p14="http://schemas.microsoft.com/office/powerpoint/2010/main" val="6151846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442" y="685800"/>
            <a:ext cx="662096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4/10/2023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DCFA628-0994-4B6A-BB47-46B4C7EE1916}" type="slidenum">
              <a:rPr lang="en-US" altLang="en-US" smtClean="0"/>
              <a:pPr/>
              <a:t>‹#›</a:t>
            </a:fld>
            <a:endParaRPr lang="en-US" altLang="en-US"/>
          </a:p>
        </p:txBody>
      </p:sp>
    </p:spTree>
    <p:extLst>
      <p:ext uri="{BB962C8B-B14F-4D97-AF65-F5344CB8AC3E}">
        <p14:creationId xmlns:p14="http://schemas.microsoft.com/office/powerpoint/2010/main" val="24747381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4/10/2023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CFA628-0994-4B6A-BB47-46B4C7EE1916}" type="slidenum">
              <a:rPr lang="en-US" altLang="en-US" smtClean="0"/>
              <a:pPr/>
              <a:t>‹#›</a:t>
            </a:fld>
            <a:endParaRPr lang="en-US" altLang="en-US"/>
          </a:p>
        </p:txBody>
      </p:sp>
    </p:spTree>
    <p:extLst>
      <p:ext uri="{BB962C8B-B14F-4D97-AF65-F5344CB8AC3E}">
        <p14:creationId xmlns:p14="http://schemas.microsoft.com/office/powerpoint/2010/main" val="7844870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409" y="1447800"/>
            <a:ext cx="6001049"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448177" y="3771174"/>
            <a:ext cx="546115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AAD347D-5ACD-4C99-B74B-A9C85AD731AF}" type="datetimeFigureOut">
              <a:rPr lang="en-US" smtClean="0"/>
              <a:t>4/10/2023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CFA628-0994-4B6A-BB47-46B4C7EE1916}" type="slidenum">
              <a:rPr lang="en-US" altLang="en-US" smtClean="0"/>
              <a:pPr/>
              <a:t>‹#›</a:t>
            </a:fld>
            <a:endParaRPr lang="en-US" altLang="en-US"/>
          </a:p>
        </p:txBody>
      </p:sp>
      <p:sp>
        <p:nvSpPr>
          <p:cNvPr id="12" name="TextBox 11"/>
          <p:cNvSpPr txBox="1"/>
          <p:nvPr/>
        </p:nvSpPr>
        <p:spPr>
          <a:xfrm>
            <a:off x="673897" y="971253"/>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
        <p:nvSpPr>
          <p:cNvPr id="15" name="TextBox 14"/>
          <p:cNvSpPr txBox="1"/>
          <p:nvPr/>
        </p:nvSpPr>
        <p:spPr>
          <a:xfrm>
            <a:off x="6999690" y="2613787"/>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Tree>
    <p:extLst>
      <p:ext uri="{BB962C8B-B14F-4D97-AF65-F5344CB8AC3E}">
        <p14:creationId xmlns:p14="http://schemas.microsoft.com/office/powerpoint/2010/main" val="29979292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441" y="3124201"/>
            <a:ext cx="662096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4/10/2023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CFA628-0994-4B6A-BB47-46B4C7EE1916}" type="slidenum">
              <a:rPr lang="en-US" altLang="en-US" smtClean="0"/>
              <a:pPr/>
              <a:t>‹#›</a:t>
            </a:fld>
            <a:endParaRPr lang="en-US" altLang="en-US"/>
          </a:p>
        </p:txBody>
      </p:sp>
    </p:spTree>
    <p:extLst>
      <p:ext uri="{BB962C8B-B14F-4D97-AF65-F5344CB8AC3E}">
        <p14:creationId xmlns:p14="http://schemas.microsoft.com/office/powerpoint/2010/main" val="32921731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smtClean="0"/>
              <a:t>4/10/2023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CFA628-0994-4B6A-BB47-46B4C7EE1916}" type="slidenum">
              <a:rPr lang="en-US" altLang="en-US" smtClean="0"/>
              <a:pPr/>
              <a:t>‹#›</a:t>
            </a:fld>
            <a:endParaRPr lang="en-US" altLang="en-US"/>
          </a:p>
        </p:txBody>
      </p:sp>
    </p:spTree>
    <p:extLst>
      <p:ext uri="{BB962C8B-B14F-4D97-AF65-F5344CB8AC3E}">
        <p14:creationId xmlns:p14="http://schemas.microsoft.com/office/powerpoint/2010/main" val="30887458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smtClean="0"/>
              <a:t>4/10/2023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CFA628-0994-4B6A-BB47-46B4C7EE1916}" type="slidenum">
              <a:rPr lang="en-US" altLang="en-US" smtClean="0"/>
              <a:pPr/>
              <a:t>‹#›</a:t>
            </a:fld>
            <a:endParaRPr lang="en-US" altLang="en-US"/>
          </a:p>
        </p:txBody>
      </p:sp>
    </p:spTree>
    <p:extLst>
      <p:ext uri="{BB962C8B-B14F-4D97-AF65-F5344CB8AC3E}">
        <p14:creationId xmlns:p14="http://schemas.microsoft.com/office/powerpoint/2010/main" val="6199191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4/10/2023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CFA628-0994-4B6A-BB47-46B4C7EE1916}" type="slidenum">
              <a:rPr lang="en-US" altLang="en-US" smtClean="0"/>
              <a:pPr/>
              <a:t>‹#›</a:t>
            </a:fld>
            <a:endParaRPr lang="en-US" altLang="en-US"/>
          </a:p>
        </p:txBody>
      </p:sp>
    </p:spTree>
    <p:extLst>
      <p:ext uri="{BB962C8B-B14F-4D97-AF65-F5344CB8AC3E}">
        <p14:creationId xmlns:p14="http://schemas.microsoft.com/office/powerpoint/2010/main" val="7370903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4/10/2023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CFA628-0994-4B6A-BB47-46B4C7EE1916}" type="slidenum">
              <a:rPr lang="en-US" altLang="en-US" smtClean="0"/>
              <a:pPr/>
              <a:t>‹#›</a:t>
            </a:fld>
            <a:endParaRPr lang="en-US" altLang="en-US"/>
          </a:p>
        </p:txBody>
      </p:sp>
    </p:spTree>
    <p:extLst>
      <p:ext uri="{BB962C8B-B14F-4D97-AF65-F5344CB8AC3E}">
        <p14:creationId xmlns:p14="http://schemas.microsoft.com/office/powerpoint/2010/main" val="86710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pPr>
              <a:defRPr/>
            </a:pPr>
            <a:fld id="{8439F809-27FE-449C-8F89-1992FDD7D929}" type="datetimeFigureOut">
              <a:rPr lang="en-US" smtClean="0"/>
              <a:pPr>
                <a:defRPr/>
              </a:pPr>
              <a:t>4/10/2023</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FD66DE7A-4F9B-480E-A452-C55EC6BFF46D}" type="slidenum">
              <a:rPr lang="en-US" altLang="en-US" smtClean="0"/>
              <a:pPr/>
              <a:t>‹#›</a:t>
            </a:fld>
            <a:endParaRPr lang="en-US" altLang="en-US"/>
          </a:p>
        </p:txBody>
      </p:sp>
    </p:spTree>
    <p:extLst>
      <p:ext uri="{BB962C8B-B14F-4D97-AF65-F5344CB8AC3E}">
        <p14:creationId xmlns:p14="http://schemas.microsoft.com/office/powerpoint/2010/main" val="31234979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4/10/2023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CFA628-0994-4B6A-BB47-46B4C7EE1916}" type="slidenum">
              <a:rPr lang="en-US" altLang="en-US" smtClean="0"/>
              <a:pPr/>
              <a:t>‹#›</a:t>
            </a:fld>
            <a:endParaRPr lang="en-US" altLang="en-US"/>
          </a:p>
        </p:txBody>
      </p:sp>
    </p:spTree>
    <p:extLst>
      <p:ext uri="{BB962C8B-B14F-4D97-AF65-F5344CB8AC3E}">
        <p14:creationId xmlns:p14="http://schemas.microsoft.com/office/powerpoint/2010/main" val="15472058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4/10/2023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DCFA628-0994-4B6A-BB47-46B4C7EE1916}" type="slidenum">
              <a:rPr lang="en-US" altLang="en-US" smtClean="0"/>
              <a:pPr/>
              <a:t>‹#›</a:t>
            </a:fld>
            <a:endParaRPr lang="en-US" altLang="en-US"/>
          </a:p>
        </p:txBody>
      </p:sp>
    </p:spTree>
    <p:extLst>
      <p:ext uri="{BB962C8B-B14F-4D97-AF65-F5344CB8AC3E}">
        <p14:creationId xmlns:p14="http://schemas.microsoft.com/office/powerpoint/2010/main" val="24657139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4/10/2023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DCFA628-0994-4B6A-BB47-46B4C7EE1916}" type="slidenum">
              <a:rPr lang="en-US" altLang="en-US" smtClean="0"/>
              <a:pPr/>
              <a:t>‹#›</a:t>
            </a:fld>
            <a:endParaRPr lang="en-US" altLang="en-US"/>
          </a:p>
        </p:txBody>
      </p:sp>
    </p:spTree>
    <p:extLst>
      <p:ext uri="{BB962C8B-B14F-4D97-AF65-F5344CB8AC3E}">
        <p14:creationId xmlns:p14="http://schemas.microsoft.com/office/powerpoint/2010/main" val="12362952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smtClean="0"/>
              <a:t>4/10/2023</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7DCFA628-0994-4B6A-BB47-46B4C7EE1916}" type="slidenum">
              <a:rPr lang="en-US" altLang="en-US" smtClean="0"/>
              <a:pPr/>
              <a:t>‹#›</a:t>
            </a:fld>
            <a:endParaRPr lang="en-US" altLang="en-US"/>
          </a:p>
        </p:txBody>
      </p:sp>
    </p:spTree>
    <p:extLst>
      <p:ext uri="{BB962C8B-B14F-4D97-AF65-F5344CB8AC3E}">
        <p14:creationId xmlns:p14="http://schemas.microsoft.com/office/powerpoint/2010/main" val="15771490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smtClean="0"/>
              <a:t>4/10/2023</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47DBCF57-A29C-472A-8206-3A5D4DD1F843}" type="slidenum">
              <a:rPr lang="en-US" altLang="en-US" smtClean="0"/>
              <a:pPr/>
              <a:t>‹#›</a:t>
            </a:fld>
            <a:endParaRPr lang="en-US" altLang="en-US"/>
          </a:p>
        </p:txBody>
      </p:sp>
    </p:spTree>
    <p:extLst>
      <p:ext uri="{BB962C8B-B14F-4D97-AF65-F5344CB8AC3E}">
        <p14:creationId xmlns:p14="http://schemas.microsoft.com/office/powerpoint/2010/main" val="1533811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6441" y="3129281"/>
            <a:ext cx="25514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smtClean="0"/>
              <a:t>4/10/2023</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7DCFA628-0994-4B6A-BB47-46B4C7EE1916}" type="slidenum">
              <a:rPr lang="en-US" altLang="en-US" smtClean="0"/>
              <a:pPr/>
              <a:t>‹#›</a:t>
            </a:fld>
            <a:endParaRPr lang="en-US" altLang="en-US"/>
          </a:p>
        </p:txBody>
      </p:sp>
    </p:spTree>
    <p:extLst>
      <p:ext uri="{BB962C8B-B14F-4D97-AF65-F5344CB8AC3E}">
        <p14:creationId xmlns:p14="http://schemas.microsoft.com/office/powerpoint/2010/main" val="730022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4/10/2023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DCFA628-0994-4B6A-BB47-46B4C7EE1916}" type="slidenum">
              <a:rPr lang="en-US" altLang="en-US" smtClean="0"/>
              <a:pPr/>
              <a:t>‹#›</a:t>
            </a:fld>
            <a:endParaRPr lang="en-US" altLang="en-US"/>
          </a:p>
        </p:txBody>
      </p:sp>
    </p:spTree>
    <p:extLst>
      <p:ext uri="{BB962C8B-B14F-4D97-AF65-F5344CB8AC3E}">
        <p14:creationId xmlns:p14="http://schemas.microsoft.com/office/powerpoint/2010/main" val="16854101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29943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bg2">
                  <a:lumMod val="60000"/>
                  <a:lumOff val="40000"/>
                  <a:alpha val="14000"/>
                </a:schemeClr>
              </a:gs>
              <a:gs pos="73000">
                <a:schemeClr val="bg2">
                  <a:lumMod val="60000"/>
                  <a:lumOff val="40000"/>
                  <a:alpha val="0"/>
                </a:schemeClr>
              </a:gs>
              <a:gs pos="36000">
                <a:schemeClr val="bg2">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bg2">
                  <a:lumMod val="60000"/>
                  <a:lumOff val="40000"/>
                  <a:alpha val="9000"/>
                </a:schemeClr>
              </a:gs>
              <a:gs pos="66000">
                <a:schemeClr val="bg2">
                  <a:lumMod val="60000"/>
                  <a:lumOff val="40000"/>
                  <a:alpha val="0"/>
                </a:schemeClr>
              </a:gs>
              <a:gs pos="36000">
                <a:schemeClr val="bg2">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bg2">
                  <a:lumMod val="60000"/>
                  <a:lumOff val="40000"/>
                  <a:alpha val="11000"/>
                </a:schemeClr>
              </a:gs>
              <a:gs pos="75000">
                <a:schemeClr val="bg2">
                  <a:lumMod val="60000"/>
                  <a:lumOff val="40000"/>
                  <a:alpha val="0"/>
                </a:schemeClr>
              </a:gs>
              <a:gs pos="36000">
                <a:schemeClr val="bg2">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bg2">
                  <a:lumMod val="60000"/>
                  <a:lumOff val="40000"/>
                  <a:alpha val="8000"/>
                </a:schemeClr>
              </a:gs>
              <a:gs pos="72000">
                <a:schemeClr val="bg2">
                  <a:lumMod val="60000"/>
                  <a:lumOff val="40000"/>
                  <a:alpha val="0"/>
                </a:schemeClr>
              </a:gs>
              <a:gs pos="36000">
                <a:schemeClr val="bg2">
                  <a:lumMod val="60000"/>
                  <a:lumOff val="4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7494989"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smtClean="0"/>
              <a:t>4/10/2023</a:t>
            </a:fld>
            <a:endParaRPr lang="en-US" dirty="0"/>
          </a:p>
        </p:txBody>
      </p:sp>
      <p:sp>
        <p:nvSpPr>
          <p:cNvPr id="5" name="Footer Placeholder 4"/>
          <p:cNvSpPr>
            <a:spLocks noGrp="1"/>
          </p:cNvSpPr>
          <p:nvPr>
            <p:ph type="ftr" sz="quarter" idx="3"/>
          </p:nvPr>
        </p:nvSpPr>
        <p:spPr>
          <a:xfrm rot="5400000">
            <a:off x="6233335"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7766431" y="295736"/>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fld id="{7DCFA628-0994-4B6A-BB47-46B4C7EE1916}" type="slidenum">
              <a:rPr lang="en-US" altLang="en-US" smtClean="0"/>
              <a:pPr/>
              <a:t>‹#›</a:t>
            </a:fld>
            <a:endParaRPr lang="en-US" altLang="en-US"/>
          </a:p>
        </p:txBody>
      </p:sp>
    </p:spTree>
    <p:extLst>
      <p:ext uri="{BB962C8B-B14F-4D97-AF65-F5344CB8AC3E}">
        <p14:creationId xmlns:p14="http://schemas.microsoft.com/office/powerpoint/2010/main" val="434707133"/>
      </p:ext>
    </p:extLst>
  </p:cSld>
  <p:clrMap bg1="dk1" tx1="lt1" bg2="dk2" tx2="lt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 id="2147483726" r:id="rId16"/>
    <p:sldLayoutId id="2147483727" r:id="rId17"/>
  </p:sldLayoutIdLst>
  <p:transition>
    <p:fade thruBlk="1"/>
  </p:transition>
  <p:txStyles>
    <p:title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7" rtl="0" eaLnBrk="1" latinLnBrk="0" hangingPunct="1">
        <a:defRPr sz="1800" kern="1200">
          <a:solidFill>
            <a:schemeClr val="tx1"/>
          </a:solidFill>
          <a:latin typeface="+mn-lt"/>
          <a:ea typeface="+mn-ea"/>
          <a:cs typeface="+mn-cs"/>
        </a:defRPr>
      </a:lvl1pPr>
      <a:lvl2pPr marL="457207" algn="l" defTabSz="457207" rtl="0" eaLnBrk="1" latinLnBrk="0" hangingPunct="1">
        <a:defRPr sz="1800" kern="1200">
          <a:solidFill>
            <a:schemeClr val="tx1"/>
          </a:solidFill>
          <a:latin typeface="+mn-lt"/>
          <a:ea typeface="+mn-ea"/>
          <a:cs typeface="+mn-cs"/>
        </a:defRPr>
      </a:lvl2pPr>
      <a:lvl3pPr marL="914415" algn="l" defTabSz="457207" rtl="0" eaLnBrk="1" latinLnBrk="0" hangingPunct="1">
        <a:defRPr sz="1800" kern="1200">
          <a:solidFill>
            <a:schemeClr val="tx1"/>
          </a:solidFill>
          <a:latin typeface="+mn-lt"/>
          <a:ea typeface="+mn-ea"/>
          <a:cs typeface="+mn-cs"/>
        </a:defRPr>
      </a:lvl3pPr>
      <a:lvl4pPr marL="1371622" algn="l" defTabSz="457207" rtl="0" eaLnBrk="1" latinLnBrk="0" hangingPunct="1">
        <a:defRPr sz="1800" kern="1200">
          <a:solidFill>
            <a:schemeClr val="tx1"/>
          </a:solidFill>
          <a:latin typeface="+mn-lt"/>
          <a:ea typeface="+mn-ea"/>
          <a:cs typeface="+mn-cs"/>
        </a:defRPr>
      </a:lvl4pPr>
      <a:lvl5pPr marL="1828831" algn="l" defTabSz="457207" rtl="0" eaLnBrk="1" latinLnBrk="0" hangingPunct="1">
        <a:defRPr sz="1800" kern="1200">
          <a:solidFill>
            <a:schemeClr val="tx1"/>
          </a:solidFill>
          <a:latin typeface="+mn-lt"/>
          <a:ea typeface="+mn-ea"/>
          <a:cs typeface="+mn-cs"/>
        </a:defRPr>
      </a:lvl5pPr>
      <a:lvl6pPr marL="2286038" algn="l" defTabSz="457207" rtl="0" eaLnBrk="1" latinLnBrk="0" hangingPunct="1">
        <a:defRPr sz="1800" kern="1200">
          <a:solidFill>
            <a:schemeClr val="tx1"/>
          </a:solidFill>
          <a:latin typeface="+mn-lt"/>
          <a:ea typeface="+mn-ea"/>
          <a:cs typeface="+mn-cs"/>
        </a:defRPr>
      </a:lvl6pPr>
      <a:lvl7pPr marL="2743246" algn="l" defTabSz="457207" rtl="0" eaLnBrk="1" latinLnBrk="0" hangingPunct="1">
        <a:defRPr sz="1800" kern="1200">
          <a:solidFill>
            <a:schemeClr val="tx1"/>
          </a:solidFill>
          <a:latin typeface="+mn-lt"/>
          <a:ea typeface="+mn-ea"/>
          <a:cs typeface="+mn-cs"/>
        </a:defRPr>
      </a:lvl7pPr>
      <a:lvl8pPr marL="3200453" algn="l" defTabSz="457207" rtl="0" eaLnBrk="1" latinLnBrk="0" hangingPunct="1">
        <a:defRPr sz="1800" kern="1200">
          <a:solidFill>
            <a:schemeClr val="tx1"/>
          </a:solidFill>
          <a:latin typeface="+mn-lt"/>
          <a:ea typeface="+mn-ea"/>
          <a:cs typeface="+mn-cs"/>
        </a:defRPr>
      </a:lvl8pPr>
      <a:lvl9pPr marL="3657661" algn="l" defTabSz="45720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www.geotab.com/blog/using-rfid-with-%20telematics-technology/"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itle 1">
            <a:extLst>
              <a:ext uri="{FF2B5EF4-FFF2-40B4-BE49-F238E27FC236}">
                <a16:creationId xmlns:a16="http://schemas.microsoft.com/office/drawing/2014/main" id="{6933FA1E-07E2-0772-E632-56CC88D2D801}"/>
              </a:ext>
            </a:extLst>
          </p:cNvPr>
          <p:cNvSpPr>
            <a:spLocks noGrp="1"/>
          </p:cNvSpPr>
          <p:nvPr>
            <p:ph type="ctrTitle"/>
          </p:nvPr>
        </p:nvSpPr>
        <p:spPr>
          <a:xfrm>
            <a:off x="762000" y="1922104"/>
            <a:ext cx="7772400" cy="1470025"/>
          </a:xfrm>
        </p:spPr>
        <p:txBody>
          <a:bodyPr/>
          <a:lstStyle/>
          <a:p>
            <a:pPr eaLnBrk="1" hangingPunct="1"/>
            <a:r>
              <a:rPr lang="en-US" altLang="en-US" dirty="0"/>
              <a:t>Thyroid Prediction using data mining</a:t>
            </a:r>
          </a:p>
        </p:txBody>
      </p:sp>
      <p:sp>
        <p:nvSpPr>
          <p:cNvPr id="3" name="Subtitle 2">
            <a:extLst>
              <a:ext uri="{FF2B5EF4-FFF2-40B4-BE49-F238E27FC236}">
                <a16:creationId xmlns:a16="http://schemas.microsoft.com/office/drawing/2014/main" id="{E65BE03A-1EA3-0A96-29AD-026A034FB411}"/>
              </a:ext>
            </a:extLst>
          </p:cNvPr>
          <p:cNvSpPr>
            <a:spLocks noGrp="1"/>
          </p:cNvSpPr>
          <p:nvPr>
            <p:ph type="subTitle" idx="1"/>
          </p:nvPr>
        </p:nvSpPr>
        <p:spPr>
          <a:xfrm>
            <a:off x="457200" y="3429000"/>
            <a:ext cx="8382000" cy="1752600"/>
          </a:xfrm>
        </p:spPr>
        <p:txBody>
          <a:bodyPr rtlCol="0">
            <a:normAutofit/>
          </a:bodyPr>
          <a:lstStyle/>
          <a:p>
            <a:pPr algn="l" eaLnBrk="1" fontAlgn="auto" hangingPunct="1">
              <a:spcAft>
                <a:spcPts val="0"/>
              </a:spcAft>
              <a:defRPr/>
            </a:pPr>
            <a:r>
              <a:rPr lang="en-US" dirty="0">
                <a:solidFill>
                  <a:schemeClr val="tx1"/>
                </a:solidFill>
              </a:rPr>
              <a:t>ROSHAN AZARUDDIN G(211419205138)                 GUIDED BY</a:t>
            </a:r>
          </a:p>
          <a:p>
            <a:pPr algn="l" eaLnBrk="1" fontAlgn="auto" hangingPunct="1">
              <a:spcAft>
                <a:spcPts val="0"/>
              </a:spcAft>
              <a:defRPr/>
            </a:pPr>
            <a:r>
              <a:rPr lang="en-US" dirty="0">
                <a:solidFill>
                  <a:schemeClr val="tx1"/>
                </a:solidFill>
              </a:rPr>
              <a:t>PAVANRAJ R(211419205123)                               </a:t>
            </a:r>
            <a:r>
              <a:rPr lang="en-US" dirty="0" err="1">
                <a:solidFill>
                  <a:schemeClr val="tx1"/>
                </a:solidFill>
              </a:rPr>
              <a:t>m</a:t>
            </a:r>
            <a:r>
              <a:rPr lang="en-US" cap="none" dirty="0" err="1">
                <a:solidFill>
                  <a:schemeClr val="tx1"/>
                </a:solidFill>
              </a:rPr>
              <a:t>r</a:t>
            </a:r>
            <a:r>
              <a:rPr lang="en-US" dirty="0" err="1">
                <a:solidFill>
                  <a:schemeClr val="tx1"/>
                </a:solidFill>
              </a:rPr>
              <a:t>.A.BALAJI</a:t>
            </a:r>
            <a:r>
              <a:rPr lang="en-US" dirty="0">
                <a:solidFill>
                  <a:schemeClr val="tx1"/>
                </a:solidFill>
              </a:rPr>
              <a:t> </a:t>
            </a:r>
            <a:r>
              <a:rPr lang="en-US" dirty="0" err="1">
                <a:solidFill>
                  <a:schemeClr val="tx1"/>
                </a:solidFill>
              </a:rPr>
              <a:t>m.e.</a:t>
            </a:r>
            <a:endParaRPr lang="en-US" dirty="0">
              <a:solidFill>
                <a:schemeClr val="tx1"/>
              </a:solidFill>
            </a:endParaRPr>
          </a:p>
          <a:p>
            <a:pPr algn="l" eaLnBrk="1" fontAlgn="auto" hangingPunct="1">
              <a:spcAft>
                <a:spcPts val="0"/>
              </a:spcAft>
              <a:defRPr/>
            </a:pPr>
            <a:r>
              <a:rPr lang="en-US" dirty="0">
                <a:solidFill>
                  <a:schemeClr val="tx1"/>
                </a:solidFill>
              </a:rPr>
              <a:t>VIMAL G A (211419205180) 			           ASSISTANT PROFESSOR</a:t>
            </a:r>
            <a:r>
              <a:rPr lang="en-US" dirty="0"/>
              <a:t>					</a:t>
            </a:r>
          </a:p>
          <a:p>
            <a:pPr algn="l" eaLnBrk="1" fontAlgn="auto" hangingPunct="1">
              <a:spcAft>
                <a:spcPts val="0"/>
              </a:spcAft>
              <a:defRPr/>
            </a:pP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a:extLst>
              <a:ext uri="{FF2B5EF4-FFF2-40B4-BE49-F238E27FC236}">
                <a16:creationId xmlns:a16="http://schemas.microsoft.com/office/drawing/2014/main" id="{D8DA49DF-9F17-CD32-A5C6-D22E2440E3D8}"/>
              </a:ext>
            </a:extLst>
          </p:cNvPr>
          <p:cNvSpPr>
            <a:spLocks noGrp="1"/>
          </p:cNvSpPr>
          <p:nvPr>
            <p:ph type="title"/>
          </p:nvPr>
        </p:nvSpPr>
        <p:spPr/>
        <p:txBody>
          <a:bodyPr/>
          <a:lstStyle/>
          <a:p>
            <a:pPr eaLnBrk="1" hangingPunct="1"/>
            <a:r>
              <a:rPr lang="en-US" altLang="en-US"/>
              <a:t>Proposed System</a:t>
            </a:r>
          </a:p>
        </p:txBody>
      </p:sp>
      <p:sp>
        <p:nvSpPr>
          <p:cNvPr id="7171" name="Content Placeholder 2">
            <a:extLst>
              <a:ext uri="{FF2B5EF4-FFF2-40B4-BE49-F238E27FC236}">
                <a16:creationId xmlns:a16="http://schemas.microsoft.com/office/drawing/2014/main" id="{1BBA428C-9471-0812-5291-BF1E5FF4021A}"/>
              </a:ext>
            </a:extLst>
          </p:cNvPr>
          <p:cNvSpPr>
            <a:spLocks noGrp="1"/>
          </p:cNvSpPr>
          <p:nvPr>
            <p:ph idx="1"/>
          </p:nvPr>
        </p:nvSpPr>
        <p:spPr>
          <a:xfrm>
            <a:off x="483974" y="1371600"/>
            <a:ext cx="8431426" cy="5257799"/>
          </a:xfrm>
        </p:spPr>
        <p:txBody>
          <a:bodyPr>
            <a:normAutofit/>
          </a:bodyPr>
          <a:lstStyle/>
          <a:p>
            <a:pPr algn="l">
              <a:buFont typeface="+mj-lt"/>
              <a:buAutoNum type="arabicPeriod"/>
            </a:pPr>
            <a:r>
              <a:rPr lang="en-IN" sz="1800" i="0" dirty="0">
                <a:effectLst/>
                <a:latin typeface="Söhne"/>
              </a:rPr>
              <a:t>The proposed system utilizes a thyroid dataset obtained from the UCI data repository, which contains records of thyroid patients with various attributes.</a:t>
            </a:r>
          </a:p>
          <a:p>
            <a:pPr algn="l">
              <a:buFont typeface="+mj-lt"/>
              <a:buAutoNum type="arabicPeriod"/>
            </a:pPr>
            <a:r>
              <a:rPr lang="en-IN" sz="1800" i="0" dirty="0">
                <a:effectLst/>
                <a:latin typeface="Söhne"/>
              </a:rPr>
              <a:t>The system applies data mining techniques to predict thyroid disease, which is extensively used in healthcare services to improve decision-making, diagnose diseases, and provide better treatment to patients at a lower cost.</a:t>
            </a:r>
          </a:p>
          <a:p>
            <a:pPr algn="l">
              <a:buFont typeface="+mj-lt"/>
              <a:buAutoNum type="arabicPeriod"/>
            </a:pPr>
            <a:r>
              <a:rPr lang="en-IN" sz="1800" i="0" dirty="0">
                <a:effectLst/>
                <a:latin typeface="Söhne"/>
              </a:rPr>
              <a:t>Accurately classifying thyroid disease is a crucial step in disease prediction, and in the future, dimensionality reduction may be implemented to reduce the number of blood tests required for diagnosis and save time.</a:t>
            </a:r>
          </a:p>
          <a:p>
            <a:pPr algn="l">
              <a:buFont typeface="+mj-lt"/>
              <a:buAutoNum type="arabicPeriod"/>
            </a:pPr>
            <a:r>
              <a:rPr lang="en-IN" sz="1800" i="0" dirty="0">
                <a:effectLst/>
                <a:latin typeface="Söhne"/>
              </a:rPr>
              <a:t>The system uses 80% of the dataset for training and the remaining 20% for testing, with Decision tree and Random forest algorithms used to predict thyroid disease.</a:t>
            </a:r>
          </a:p>
          <a:p>
            <a:pPr algn="l">
              <a:buFont typeface="+mj-lt"/>
              <a:buAutoNum type="arabicPeriod"/>
            </a:pPr>
            <a:r>
              <a:rPr lang="en-IN" sz="1800" i="0" dirty="0">
                <a:effectLst/>
                <a:latin typeface="Söhne"/>
              </a:rPr>
              <a:t>Through research, it was found that Decision tree has an accuracy of 92%-94%, while Random forest has an accuracy of 94%-95%.</a:t>
            </a:r>
          </a:p>
          <a:p>
            <a:pPr eaLnBrk="1" hangingPunct="1">
              <a:lnSpc>
                <a:spcPct val="200000"/>
              </a:lnSpc>
              <a:buFont typeface="Arial" panose="020B0604020202020204" pitchFamily="34" charset="0"/>
              <a:buNone/>
            </a:pPr>
            <a:endParaRPr lang="en-US" altLang="en-US" sz="18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a:extLst>
              <a:ext uri="{FF2B5EF4-FFF2-40B4-BE49-F238E27FC236}">
                <a16:creationId xmlns:a16="http://schemas.microsoft.com/office/drawing/2014/main" id="{D8DA49DF-9F17-CD32-A5C6-D22E2440E3D8}"/>
              </a:ext>
            </a:extLst>
          </p:cNvPr>
          <p:cNvSpPr>
            <a:spLocks noGrp="1"/>
          </p:cNvSpPr>
          <p:nvPr>
            <p:ph type="title"/>
          </p:nvPr>
        </p:nvSpPr>
        <p:spPr/>
        <p:txBody>
          <a:bodyPr/>
          <a:lstStyle/>
          <a:p>
            <a:pPr eaLnBrk="1" hangingPunct="1"/>
            <a:r>
              <a:rPr lang="en-US" altLang="en-US"/>
              <a:t>Proposed System</a:t>
            </a:r>
          </a:p>
        </p:txBody>
      </p:sp>
      <p:sp>
        <p:nvSpPr>
          <p:cNvPr id="7171" name="Content Placeholder 2">
            <a:extLst>
              <a:ext uri="{FF2B5EF4-FFF2-40B4-BE49-F238E27FC236}">
                <a16:creationId xmlns:a16="http://schemas.microsoft.com/office/drawing/2014/main" id="{1BBA428C-9471-0812-5291-BF1E5FF4021A}"/>
              </a:ext>
            </a:extLst>
          </p:cNvPr>
          <p:cNvSpPr>
            <a:spLocks noGrp="1"/>
          </p:cNvSpPr>
          <p:nvPr>
            <p:ph idx="1"/>
          </p:nvPr>
        </p:nvSpPr>
        <p:spPr>
          <a:xfrm>
            <a:off x="228600" y="1676400"/>
            <a:ext cx="8686800" cy="5486399"/>
          </a:xfrm>
        </p:spPr>
        <p:txBody>
          <a:bodyPr>
            <a:normAutofit/>
          </a:bodyPr>
          <a:lstStyle/>
          <a:p>
            <a:pPr algn="l">
              <a:buFont typeface="+mj-lt"/>
              <a:buAutoNum type="arabicPeriod"/>
            </a:pPr>
            <a:r>
              <a:rPr lang="en-IN" sz="2000" b="0" i="0" dirty="0">
                <a:effectLst/>
                <a:latin typeface="Söhne"/>
              </a:rPr>
              <a:t>To increase the accuracy of the system, the predictions from both algorithms are combined to reach an accuracy of above 99.5%.</a:t>
            </a:r>
          </a:p>
          <a:p>
            <a:pPr algn="l">
              <a:buFont typeface="+mj-lt"/>
              <a:buAutoNum type="arabicPeriod"/>
            </a:pPr>
            <a:r>
              <a:rPr lang="en-IN" sz="2000" b="0" i="0" dirty="0">
                <a:effectLst/>
                <a:latin typeface="Söhne"/>
              </a:rPr>
              <a:t>In an effort to further improve accuracy, the above process is repeated for 5 iterations and the most repeated value is chosen as the final answer.</a:t>
            </a:r>
          </a:p>
          <a:p>
            <a:pPr algn="l">
              <a:buFont typeface="+mj-lt"/>
              <a:buAutoNum type="arabicPeriod"/>
            </a:pPr>
            <a:r>
              <a:rPr lang="en-IN" sz="2000" b="0" i="0" dirty="0">
                <a:effectLst/>
                <a:latin typeface="Söhne"/>
              </a:rPr>
              <a:t>The proposed system is able to accurately predict thyroid disease, which can lead to better patient outcomes and quality of life.</a:t>
            </a:r>
          </a:p>
          <a:p>
            <a:pPr algn="l">
              <a:buFont typeface="+mj-lt"/>
              <a:buAutoNum type="arabicPeriod"/>
            </a:pPr>
            <a:r>
              <a:rPr lang="en-IN" sz="2000" b="0" i="0" dirty="0">
                <a:effectLst/>
                <a:latin typeface="Söhne"/>
              </a:rPr>
              <a:t>The system may have the potential to improve the efficiency and accuracy of thyroid disease diagnosis and reduce healthcare costs.</a:t>
            </a:r>
          </a:p>
          <a:p>
            <a:pPr algn="l">
              <a:buFont typeface="+mj-lt"/>
              <a:buAutoNum type="arabicPeriod"/>
            </a:pPr>
            <a:r>
              <a:rPr lang="en-IN" sz="2000" b="0" i="0" dirty="0">
                <a:effectLst/>
                <a:latin typeface="Söhne"/>
              </a:rPr>
              <a:t>The proposed system could be further refined and developed, potentially leading to new and improved methods for predicting and diagnosing thyroid disease.</a:t>
            </a:r>
          </a:p>
          <a:p>
            <a:pPr eaLnBrk="1" hangingPunct="1">
              <a:lnSpc>
                <a:spcPct val="200000"/>
              </a:lnSpc>
              <a:buFont typeface="Arial" panose="020B0604020202020204" pitchFamily="34" charset="0"/>
              <a:buNone/>
            </a:pPr>
            <a:endParaRPr lang="en-US" altLang="en-US" sz="1800" dirty="0"/>
          </a:p>
        </p:txBody>
      </p:sp>
    </p:spTree>
    <p:extLst>
      <p:ext uri="{BB962C8B-B14F-4D97-AF65-F5344CB8AC3E}">
        <p14:creationId xmlns:p14="http://schemas.microsoft.com/office/powerpoint/2010/main" val="24375103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E6915-344E-EDD4-7E84-42CE85FDA867}"/>
              </a:ext>
            </a:extLst>
          </p:cNvPr>
          <p:cNvSpPr>
            <a:spLocks noGrp="1"/>
          </p:cNvSpPr>
          <p:nvPr>
            <p:ph type="title"/>
          </p:nvPr>
        </p:nvSpPr>
        <p:spPr>
          <a:xfrm>
            <a:off x="484710" y="452718"/>
            <a:ext cx="7055380" cy="995082"/>
          </a:xfrm>
        </p:spPr>
        <p:txBody>
          <a:bodyPr/>
          <a:lstStyle/>
          <a:p>
            <a:pPr algn="ctr"/>
            <a:r>
              <a:rPr lang="en-US" sz="3200" cap="all" dirty="0">
                <a:effectLst/>
                <a:latin typeface="Times New Roman" panose="02020603050405020304" pitchFamily="18" charset="0"/>
                <a:ea typeface="Times New Roman" panose="02020603050405020304" pitchFamily="18" charset="0"/>
              </a:rPr>
              <a:t>Requirements and specification</a:t>
            </a:r>
            <a:endParaRPr lang="en-IN" sz="3200" dirty="0"/>
          </a:p>
        </p:txBody>
      </p:sp>
      <p:sp>
        <p:nvSpPr>
          <p:cNvPr id="3" name="Content Placeholder 2">
            <a:extLst>
              <a:ext uri="{FF2B5EF4-FFF2-40B4-BE49-F238E27FC236}">
                <a16:creationId xmlns:a16="http://schemas.microsoft.com/office/drawing/2014/main" id="{0C0D85FB-7F33-8682-64DB-7AA7BD593EAD}"/>
              </a:ext>
            </a:extLst>
          </p:cNvPr>
          <p:cNvSpPr>
            <a:spLocks noGrp="1"/>
          </p:cNvSpPr>
          <p:nvPr>
            <p:ph idx="1"/>
          </p:nvPr>
        </p:nvSpPr>
        <p:spPr>
          <a:xfrm>
            <a:off x="827700" y="1752601"/>
            <a:ext cx="6711654" cy="4495806"/>
          </a:xfrm>
        </p:spPr>
        <p:txBody>
          <a:bodyPr/>
          <a:lstStyle/>
          <a:p>
            <a:pPr marL="342900" lvl="0" indent="-342900" algn="just">
              <a:lnSpc>
                <a:spcPct val="150000"/>
              </a:lnSpc>
              <a:spcAft>
                <a:spcPts val="0"/>
              </a:spcAft>
              <a:buSzPts val="1400"/>
              <a:buFont typeface="Symbol" panose="05050102010706020507" pitchFamily="18" charset="2"/>
              <a:buChar char=""/>
              <a:tabLst>
                <a:tab pos="685800" algn="l"/>
                <a:tab pos="2630805" algn="l"/>
                <a:tab pos="3060700" algn="l"/>
                <a:tab pos="3088005" algn="l"/>
              </a:tabLst>
            </a:pPr>
            <a:r>
              <a:rPr lang="en-US" sz="1800" dirty="0">
                <a:effectLst/>
                <a:latin typeface="Times New Roman" panose="02020603050405020304" pitchFamily="18" charset="0"/>
                <a:ea typeface="Times New Roman" panose="02020603050405020304" pitchFamily="18" charset="0"/>
              </a:rPr>
              <a:t>Python 3.10</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spcAft>
                <a:spcPts val="0"/>
              </a:spcAft>
              <a:buSzPts val="1400"/>
              <a:buFont typeface="Symbol" panose="05050102010706020507" pitchFamily="18" charset="2"/>
              <a:buChar char=""/>
              <a:tabLst>
                <a:tab pos="685800" algn="l"/>
                <a:tab pos="2630805" algn="l"/>
                <a:tab pos="3060700" algn="l"/>
                <a:tab pos="3130550" algn="l"/>
              </a:tabLst>
            </a:pPr>
            <a:r>
              <a:rPr lang="en-US" sz="1800" dirty="0">
                <a:effectLst/>
                <a:latin typeface="Times New Roman" panose="02020603050405020304" pitchFamily="18" charset="0"/>
                <a:ea typeface="Times New Roman" panose="02020603050405020304" pitchFamily="18" charset="0"/>
              </a:rPr>
              <a:t>SCIKIT Learn   </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spcAft>
                <a:spcPts val="0"/>
              </a:spcAft>
              <a:buSzPts val="1400"/>
              <a:buFont typeface="Symbol" panose="05050102010706020507" pitchFamily="18" charset="2"/>
              <a:buChar char=""/>
              <a:tabLst>
                <a:tab pos="685800" algn="l"/>
                <a:tab pos="2630805" algn="l"/>
                <a:tab pos="3060700" algn="l"/>
                <a:tab pos="3088005" algn="l"/>
              </a:tabLst>
            </a:pPr>
            <a:r>
              <a:rPr lang="en-US" sz="1800" dirty="0">
                <a:effectLst/>
                <a:latin typeface="Times New Roman" panose="02020603050405020304" pitchFamily="18" charset="0"/>
                <a:ea typeface="Times New Roman" panose="02020603050405020304" pitchFamily="18" charset="0"/>
              </a:rPr>
              <a:t>Python-Flask</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spcAft>
                <a:spcPts val="0"/>
              </a:spcAft>
              <a:buSzPts val="1400"/>
              <a:buFont typeface="Symbol" panose="05050102010706020507" pitchFamily="18" charset="2"/>
              <a:buChar char=""/>
              <a:tabLst>
                <a:tab pos="685800" algn="l"/>
                <a:tab pos="2630805" algn="l"/>
                <a:tab pos="3060700" algn="l"/>
                <a:tab pos="3088005" algn="l"/>
              </a:tabLst>
            </a:pPr>
            <a:r>
              <a:rPr lang="en-US" sz="1800" dirty="0" err="1">
                <a:effectLst/>
                <a:latin typeface="Times New Roman" panose="02020603050405020304" pitchFamily="18" charset="0"/>
                <a:ea typeface="Times New Roman" panose="02020603050405020304" pitchFamily="18" charset="0"/>
              </a:rPr>
              <a:t>Pycharm</a:t>
            </a:r>
            <a:r>
              <a:rPr lang="en-US" sz="1800" dirty="0">
                <a:effectLst/>
                <a:latin typeface="Times New Roman" panose="02020603050405020304" pitchFamily="18" charset="0"/>
                <a:ea typeface="Times New Roman" panose="02020603050405020304" pitchFamily="18" charset="0"/>
              </a:rPr>
              <a:t> IDE</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spcAft>
                <a:spcPts val="0"/>
              </a:spcAft>
              <a:buSzPts val="1400"/>
              <a:buFont typeface="Symbol" panose="05050102010706020507" pitchFamily="18" charset="2"/>
              <a:buChar char=""/>
              <a:tabLst>
                <a:tab pos="685800" algn="l"/>
                <a:tab pos="2630805" algn="l"/>
                <a:tab pos="3060700" algn="l"/>
                <a:tab pos="3088005" algn="l"/>
              </a:tabLst>
            </a:pPr>
            <a:r>
              <a:rPr lang="en-US" sz="1800" dirty="0">
                <a:effectLst/>
                <a:latin typeface="Times New Roman" panose="02020603050405020304" pitchFamily="18" charset="0"/>
                <a:ea typeface="Times New Roman" panose="02020603050405020304" pitchFamily="18" charset="0"/>
              </a:rPr>
              <a:t>HTML</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spcAft>
                <a:spcPts val="0"/>
              </a:spcAft>
              <a:buSzPts val="1400"/>
              <a:buFont typeface="Symbol" panose="05050102010706020507" pitchFamily="18" charset="2"/>
              <a:buChar char=""/>
              <a:tabLst>
                <a:tab pos="685800" algn="l"/>
                <a:tab pos="2630805" algn="l"/>
                <a:tab pos="3060700" algn="l"/>
                <a:tab pos="3088005" algn="l"/>
              </a:tabLst>
            </a:pPr>
            <a:r>
              <a:rPr lang="en-US" sz="1800" dirty="0">
                <a:effectLst/>
                <a:latin typeface="Times New Roman" panose="02020603050405020304" pitchFamily="18" charset="0"/>
                <a:ea typeface="Times New Roman" panose="02020603050405020304" pitchFamily="18" charset="0"/>
              </a:rPr>
              <a:t>CSS</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spcAft>
                <a:spcPts val="0"/>
              </a:spcAft>
              <a:buSzPts val="1400"/>
              <a:buFont typeface="Symbol" panose="05050102010706020507" pitchFamily="18" charset="2"/>
              <a:buChar char=""/>
              <a:tabLst>
                <a:tab pos="685800" algn="l"/>
                <a:tab pos="2630805" algn="l"/>
                <a:tab pos="3060700" algn="l"/>
                <a:tab pos="3088005" algn="l"/>
              </a:tabLst>
            </a:pPr>
            <a:r>
              <a:rPr lang="en-US" sz="1800" dirty="0" err="1">
                <a:effectLst/>
                <a:latin typeface="Times New Roman" panose="02020603050405020304" pitchFamily="18" charset="0"/>
                <a:ea typeface="Times New Roman" panose="02020603050405020304" pitchFamily="18" charset="0"/>
              </a:rPr>
              <a:t>Javascript</a:t>
            </a:r>
            <a:endParaRPr lang="en-IN" sz="18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41203961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a:extLst>
              <a:ext uri="{FF2B5EF4-FFF2-40B4-BE49-F238E27FC236}">
                <a16:creationId xmlns:a16="http://schemas.microsoft.com/office/drawing/2014/main" id="{6618C9FB-39D3-0D1A-FC19-34E8D4F21519}"/>
              </a:ext>
            </a:extLst>
          </p:cNvPr>
          <p:cNvSpPr>
            <a:spLocks noGrp="1"/>
          </p:cNvSpPr>
          <p:nvPr>
            <p:ph type="title"/>
          </p:nvPr>
        </p:nvSpPr>
        <p:spPr/>
        <p:txBody>
          <a:bodyPr/>
          <a:lstStyle/>
          <a:p>
            <a:pPr eaLnBrk="1" hangingPunct="1"/>
            <a:r>
              <a:rPr lang="en-US" altLang="en-US"/>
              <a:t>Architecture diagram</a:t>
            </a:r>
          </a:p>
        </p:txBody>
      </p:sp>
      <p:pic>
        <p:nvPicPr>
          <p:cNvPr id="34" name="Content Placeholder 33">
            <a:extLst>
              <a:ext uri="{FF2B5EF4-FFF2-40B4-BE49-F238E27FC236}">
                <a16:creationId xmlns:a16="http://schemas.microsoft.com/office/drawing/2014/main" id="{AFF1FA1D-B34E-CD77-EC1C-7AE72979660B}"/>
              </a:ext>
            </a:extLst>
          </p:cNvPr>
          <p:cNvPicPr>
            <a:picLocks noGrp="1" noChangeAspect="1"/>
          </p:cNvPicPr>
          <p:nvPr>
            <p:ph idx="1"/>
          </p:nvPr>
        </p:nvPicPr>
        <p:blipFill>
          <a:blip r:embed="rId2"/>
          <a:stretch>
            <a:fillRect/>
          </a:stretch>
        </p:blipFill>
        <p:spPr>
          <a:xfrm>
            <a:off x="2362200" y="1219200"/>
            <a:ext cx="4495800" cy="5105400"/>
          </a:xfr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a:extLst>
              <a:ext uri="{FF2B5EF4-FFF2-40B4-BE49-F238E27FC236}">
                <a16:creationId xmlns:a16="http://schemas.microsoft.com/office/drawing/2014/main" id="{6618C9FB-39D3-0D1A-FC19-34E8D4F21519}"/>
              </a:ext>
            </a:extLst>
          </p:cNvPr>
          <p:cNvSpPr>
            <a:spLocks noGrp="1"/>
          </p:cNvSpPr>
          <p:nvPr>
            <p:ph type="title"/>
          </p:nvPr>
        </p:nvSpPr>
        <p:spPr/>
        <p:txBody>
          <a:bodyPr/>
          <a:lstStyle/>
          <a:p>
            <a:pPr eaLnBrk="1" hangingPunct="1"/>
            <a:r>
              <a:rPr lang="en-US" altLang="en-US"/>
              <a:t>Architecture diagram</a:t>
            </a:r>
          </a:p>
        </p:txBody>
      </p:sp>
      <p:pic>
        <p:nvPicPr>
          <p:cNvPr id="4" name="Content Placeholder 3">
            <a:extLst>
              <a:ext uri="{FF2B5EF4-FFF2-40B4-BE49-F238E27FC236}">
                <a16:creationId xmlns:a16="http://schemas.microsoft.com/office/drawing/2014/main" id="{CC0D3C7F-1358-6F74-24E7-05453BA55E18}"/>
              </a:ext>
            </a:extLst>
          </p:cNvPr>
          <p:cNvPicPr>
            <a:picLocks noGrp="1" noChangeAspect="1"/>
          </p:cNvPicPr>
          <p:nvPr>
            <p:ph idx="1"/>
          </p:nvPr>
        </p:nvPicPr>
        <p:blipFill>
          <a:blip r:embed="rId2"/>
          <a:stretch>
            <a:fillRect/>
          </a:stretch>
        </p:blipFill>
        <p:spPr>
          <a:xfrm>
            <a:off x="2362200" y="1219200"/>
            <a:ext cx="4343399" cy="5105400"/>
          </a:xfrm>
        </p:spPr>
      </p:pic>
    </p:spTree>
    <p:extLst>
      <p:ext uri="{BB962C8B-B14F-4D97-AF65-F5344CB8AC3E}">
        <p14:creationId xmlns:p14="http://schemas.microsoft.com/office/powerpoint/2010/main" val="14829831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a:extLst>
              <a:ext uri="{FF2B5EF4-FFF2-40B4-BE49-F238E27FC236}">
                <a16:creationId xmlns:a16="http://schemas.microsoft.com/office/drawing/2014/main" id="{EB690B84-D91A-D84A-82CD-CC82D343860E}"/>
              </a:ext>
            </a:extLst>
          </p:cNvPr>
          <p:cNvSpPr>
            <a:spLocks noGrp="1"/>
          </p:cNvSpPr>
          <p:nvPr>
            <p:ph type="title"/>
          </p:nvPr>
        </p:nvSpPr>
        <p:spPr/>
        <p:txBody>
          <a:bodyPr/>
          <a:lstStyle/>
          <a:p>
            <a:pPr eaLnBrk="1" hangingPunct="1"/>
            <a:r>
              <a:rPr lang="en-US" altLang="en-US" dirty="0"/>
              <a:t>Algorithm</a:t>
            </a:r>
          </a:p>
        </p:txBody>
      </p:sp>
      <p:sp>
        <p:nvSpPr>
          <p:cNvPr id="3" name="Content Placeholder 2">
            <a:extLst>
              <a:ext uri="{FF2B5EF4-FFF2-40B4-BE49-F238E27FC236}">
                <a16:creationId xmlns:a16="http://schemas.microsoft.com/office/drawing/2014/main" id="{62F084FD-DAF1-1DD0-EC0E-7B762F4532FD}"/>
              </a:ext>
            </a:extLst>
          </p:cNvPr>
          <p:cNvSpPr>
            <a:spLocks noGrp="1"/>
          </p:cNvSpPr>
          <p:nvPr>
            <p:ph idx="1"/>
          </p:nvPr>
        </p:nvSpPr>
        <p:spPr>
          <a:xfrm>
            <a:off x="304800" y="1295400"/>
            <a:ext cx="8534400" cy="5486399"/>
          </a:xfrm>
        </p:spPr>
        <p:txBody>
          <a:bodyPr rtlCol="0">
            <a:normAutofit/>
          </a:bodyPr>
          <a:lstStyle/>
          <a:p>
            <a:pPr marL="0" indent="0" eaLnBrk="1" fontAlgn="auto" hangingPunct="1">
              <a:spcAft>
                <a:spcPts val="0"/>
              </a:spcAft>
              <a:buNone/>
              <a:defRPr/>
            </a:pPr>
            <a:r>
              <a:rPr lang="en-US" sz="2800" u="sng" dirty="0"/>
              <a:t>Decision Tree</a:t>
            </a:r>
          </a:p>
          <a:p>
            <a:pPr marL="0" indent="0" eaLnBrk="1" fontAlgn="auto" hangingPunct="1">
              <a:spcAft>
                <a:spcPts val="0"/>
              </a:spcAft>
              <a:buNone/>
              <a:defRPr/>
            </a:pPr>
            <a:endParaRPr lang="en-US" sz="2800" u="sng" dirty="0"/>
          </a:p>
          <a:p>
            <a:pPr algn="l">
              <a:buFont typeface="+mj-lt"/>
              <a:buAutoNum type="arabicPeriod"/>
            </a:pPr>
            <a:r>
              <a:rPr lang="en-IN" sz="1800" b="0" i="0" dirty="0">
                <a:effectLst/>
                <a:latin typeface="Söhne"/>
              </a:rPr>
              <a:t>Decision tree is a popular machine learning algorithm used for classification and regression tasks.</a:t>
            </a:r>
          </a:p>
          <a:p>
            <a:pPr algn="l">
              <a:buFont typeface="+mj-lt"/>
              <a:buAutoNum type="arabicPeriod"/>
            </a:pPr>
            <a:r>
              <a:rPr lang="en-IN" sz="1800" b="0" i="0" dirty="0">
                <a:effectLst/>
                <a:latin typeface="Söhne"/>
              </a:rPr>
              <a:t>It builds a model by recursively splitting the data into smaller subsets based on the features that are most useful in predicting the target variable.</a:t>
            </a:r>
          </a:p>
          <a:p>
            <a:pPr algn="l">
              <a:buFont typeface="+mj-lt"/>
              <a:buAutoNum type="arabicPeriod"/>
            </a:pPr>
            <a:r>
              <a:rPr lang="en-IN" sz="1800" b="0" i="0" dirty="0">
                <a:effectLst/>
                <a:latin typeface="Söhne"/>
              </a:rPr>
              <a:t>Each internal node of the tree represents a decision based on one of the input features, and each leaf node represents a class label or a numeric value.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a:extLst>
              <a:ext uri="{FF2B5EF4-FFF2-40B4-BE49-F238E27FC236}">
                <a16:creationId xmlns:a16="http://schemas.microsoft.com/office/drawing/2014/main" id="{EB690B84-D91A-D84A-82CD-CC82D343860E}"/>
              </a:ext>
            </a:extLst>
          </p:cNvPr>
          <p:cNvSpPr>
            <a:spLocks noGrp="1"/>
          </p:cNvSpPr>
          <p:nvPr>
            <p:ph type="title"/>
          </p:nvPr>
        </p:nvSpPr>
        <p:spPr/>
        <p:txBody>
          <a:bodyPr/>
          <a:lstStyle/>
          <a:p>
            <a:pPr eaLnBrk="1" hangingPunct="1"/>
            <a:r>
              <a:rPr lang="en-US" altLang="en-US" dirty="0"/>
              <a:t>Algorithm</a:t>
            </a:r>
          </a:p>
        </p:txBody>
      </p:sp>
      <p:sp>
        <p:nvSpPr>
          <p:cNvPr id="3" name="Content Placeholder 2">
            <a:extLst>
              <a:ext uri="{FF2B5EF4-FFF2-40B4-BE49-F238E27FC236}">
                <a16:creationId xmlns:a16="http://schemas.microsoft.com/office/drawing/2014/main" id="{62F084FD-DAF1-1DD0-EC0E-7B762F4532FD}"/>
              </a:ext>
            </a:extLst>
          </p:cNvPr>
          <p:cNvSpPr>
            <a:spLocks noGrp="1"/>
          </p:cNvSpPr>
          <p:nvPr>
            <p:ph idx="1"/>
          </p:nvPr>
        </p:nvSpPr>
        <p:spPr>
          <a:xfrm>
            <a:off x="228600" y="1371600"/>
            <a:ext cx="8534400" cy="5334000"/>
          </a:xfrm>
        </p:spPr>
        <p:txBody>
          <a:bodyPr rtlCol="0">
            <a:normAutofit/>
          </a:bodyPr>
          <a:lstStyle/>
          <a:p>
            <a:pPr marL="0" indent="0" eaLnBrk="1" fontAlgn="auto" hangingPunct="1">
              <a:spcAft>
                <a:spcPts val="0"/>
              </a:spcAft>
              <a:buNone/>
              <a:defRPr/>
            </a:pPr>
            <a:r>
              <a:rPr lang="en-US" sz="2800" u="sng" dirty="0"/>
              <a:t>Random Forest</a:t>
            </a:r>
          </a:p>
          <a:p>
            <a:pPr marL="0" indent="0" eaLnBrk="1" fontAlgn="auto" hangingPunct="1">
              <a:spcAft>
                <a:spcPts val="0"/>
              </a:spcAft>
              <a:buNone/>
              <a:defRPr/>
            </a:pPr>
            <a:endParaRPr lang="en-US" sz="2800" u="sng" dirty="0"/>
          </a:p>
          <a:p>
            <a:pPr algn="l">
              <a:buFont typeface="+mj-lt"/>
              <a:buAutoNum type="arabicPeriod"/>
            </a:pPr>
            <a:r>
              <a:rPr lang="en-IN" sz="1800" b="0" i="0" dirty="0">
                <a:effectLst/>
                <a:latin typeface="Söhne"/>
              </a:rPr>
              <a:t>Random forest is an ensemble learning algorithm that combines multiple decision trees to improve the accuracy and stability of the model.</a:t>
            </a:r>
          </a:p>
          <a:p>
            <a:pPr algn="l">
              <a:buFont typeface="+mj-lt"/>
              <a:buAutoNum type="arabicPeriod"/>
            </a:pPr>
            <a:r>
              <a:rPr lang="en-IN" sz="1800" b="0" i="0" dirty="0">
                <a:effectLst/>
                <a:latin typeface="Söhne"/>
              </a:rPr>
              <a:t>It works by creating multiple decision trees using random subsets of the training data and random subsets of the features for each tree.</a:t>
            </a:r>
          </a:p>
          <a:p>
            <a:pPr algn="l">
              <a:buFont typeface="+mj-lt"/>
              <a:buAutoNum type="arabicPeriod"/>
            </a:pPr>
            <a:r>
              <a:rPr lang="en-IN" sz="1800" b="0" i="0" dirty="0">
                <a:effectLst/>
                <a:latin typeface="Söhne"/>
              </a:rPr>
              <a:t>The output of the random forest is determined by aggregating the predictions of all the individual trees in the forest, typically through a majority vote.</a:t>
            </a:r>
            <a:endParaRPr lang="en-US" sz="2800" u="sng" dirty="0"/>
          </a:p>
          <a:p>
            <a:pPr marL="0" indent="0" eaLnBrk="1" fontAlgn="auto" hangingPunct="1">
              <a:spcAft>
                <a:spcPts val="0"/>
              </a:spcAft>
              <a:buNone/>
              <a:defRPr/>
            </a:pPr>
            <a:endParaRPr lang="en-US" sz="2800" u="sng" dirty="0"/>
          </a:p>
        </p:txBody>
      </p:sp>
    </p:spTree>
    <p:extLst>
      <p:ext uri="{BB962C8B-B14F-4D97-AF65-F5344CB8AC3E}">
        <p14:creationId xmlns:p14="http://schemas.microsoft.com/office/powerpoint/2010/main" val="22697132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a:extLst>
              <a:ext uri="{FF2B5EF4-FFF2-40B4-BE49-F238E27FC236}">
                <a16:creationId xmlns:a16="http://schemas.microsoft.com/office/drawing/2014/main" id="{EB690B84-D91A-D84A-82CD-CC82D343860E}"/>
              </a:ext>
            </a:extLst>
          </p:cNvPr>
          <p:cNvSpPr>
            <a:spLocks noGrp="1"/>
          </p:cNvSpPr>
          <p:nvPr>
            <p:ph type="title"/>
          </p:nvPr>
        </p:nvSpPr>
        <p:spPr>
          <a:xfrm>
            <a:off x="457200" y="228601"/>
            <a:ext cx="7055380" cy="1400530"/>
          </a:xfrm>
        </p:spPr>
        <p:txBody>
          <a:bodyPr/>
          <a:lstStyle/>
          <a:p>
            <a:pPr eaLnBrk="1" hangingPunct="1"/>
            <a:r>
              <a:rPr lang="en-US" altLang="en-US" dirty="0"/>
              <a:t>Algorithm</a:t>
            </a:r>
          </a:p>
        </p:txBody>
      </p:sp>
      <p:sp>
        <p:nvSpPr>
          <p:cNvPr id="3" name="Content Placeholder 2">
            <a:extLst>
              <a:ext uri="{FF2B5EF4-FFF2-40B4-BE49-F238E27FC236}">
                <a16:creationId xmlns:a16="http://schemas.microsoft.com/office/drawing/2014/main" id="{62F084FD-DAF1-1DD0-EC0E-7B762F4532FD}"/>
              </a:ext>
            </a:extLst>
          </p:cNvPr>
          <p:cNvSpPr>
            <a:spLocks noGrp="1"/>
          </p:cNvSpPr>
          <p:nvPr>
            <p:ph idx="1"/>
          </p:nvPr>
        </p:nvSpPr>
        <p:spPr>
          <a:xfrm>
            <a:off x="152400" y="1066800"/>
            <a:ext cx="8686800" cy="5562599"/>
          </a:xfrm>
        </p:spPr>
        <p:txBody>
          <a:bodyPr rtlCol="0">
            <a:normAutofit/>
          </a:bodyPr>
          <a:lstStyle/>
          <a:p>
            <a:pPr marL="0" indent="0" eaLnBrk="1" fontAlgn="auto" hangingPunct="1">
              <a:spcAft>
                <a:spcPts val="0"/>
              </a:spcAft>
              <a:buNone/>
              <a:defRPr/>
            </a:pPr>
            <a:r>
              <a:rPr lang="en-US" sz="2800" u="sng" dirty="0"/>
              <a:t>Logistic Regression</a:t>
            </a:r>
          </a:p>
          <a:p>
            <a:pPr marL="0" indent="0" eaLnBrk="1" fontAlgn="auto" hangingPunct="1">
              <a:spcAft>
                <a:spcPts val="0"/>
              </a:spcAft>
              <a:buNone/>
              <a:defRPr/>
            </a:pPr>
            <a:endParaRPr lang="en-US" sz="2800" u="sng" dirty="0"/>
          </a:p>
          <a:p>
            <a:pPr algn="l">
              <a:buFont typeface="+mj-lt"/>
              <a:buAutoNum type="arabicPeriod"/>
            </a:pPr>
            <a:r>
              <a:rPr lang="en-IN" sz="1800" b="0" i="0" dirty="0">
                <a:effectLst/>
                <a:latin typeface="Söhne"/>
              </a:rPr>
              <a:t>Logistic Regression is a statistical model used to predict a binary outcome (i.e., a variable that can have one of two possible values).</a:t>
            </a:r>
          </a:p>
          <a:p>
            <a:pPr algn="l">
              <a:buFont typeface="+mj-lt"/>
              <a:buAutoNum type="arabicPeriod"/>
            </a:pPr>
            <a:r>
              <a:rPr lang="en-IN" sz="1800" b="0" i="0" dirty="0">
                <a:effectLst/>
                <a:latin typeface="Söhne"/>
              </a:rPr>
              <a:t>It is a type of supervised learning algorithm that can be used for both classification and regression problems.</a:t>
            </a:r>
          </a:p>
          <a:p>
            <a:pPr algn="l">
              <a:buFont typeface="+mj-lt"/>
              <a:buAutoNum type="arabicPeriod"/>
            </a:pPr>
            <a:r>
              <a:rPr lang="en-IN" sz="1800" b="0" i="0" dirty="0">
                <a:effectLst/>
                <a:latin typeface="Söhne"/>
              </a:rPr>
              <a:t>The goal of logistic regression is to find the best-fitting relationship between the independent variables and the dependent variable, which is typically a probability value ranging from 0 to 1.</a:t>
            </a:r>
          </a:p>
          <a:p>
            <a:pPr marL="0" indent="0" eaLnBrk="1" fontAlgn="auto" hangingPunct="1">
              <a:spcAft>
                <a:spcPts val="0"/>
              </a:spcAft>
              <a:buNone/>
              <a:defRPr/>
            </a:pPr>
            <a:endParaRPr lang="en-US" sz="2800" u="sng" dirty="0"/>
          </a:p>
        </p:txBody>
      </p:sp>
    </p:spTree>
    <p:extLst>
      <p:ext uri="{BB962C8B-B14F-4D97-AF65-F5344CB8AC3E}">
        <p14:creationId xmlns:p14="http://schemas.microsoft.com/office/powerpoint/2010/main" val="8793422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a:extLst>
              <a:ext uri="{FF2B5EF4-FFF2-40B4-BE49-F238E27FC236}">
                <a16:creationId xmlns:a16="http://schemas.microsoft.com/office/drawing/2014/main" id="{EB690B84-D91A-D84A-82CD-CC82D343860E}"/>
              </a:ext>
            </a:extLst>
          </p:cNvPr>
          <p:cNvSpPr>
            <a:spLocks noGrp="1"/>
          </p:cNvSpPr>
          <p:nvPr>
            <p:ph type="title"/>
          </p:nvPr>
        </p:nvSpPr>
        <p:spPr/>
        <p:txBody>
          <a:bodyPr/>
          <a:lstStyle/>
          <a:p>
            <a:pPr eaLnBrk="1" hangingPunct="1"/>
            <a:r>
              <a:rPr lang="en-US" altLang="en-US" dirty="0"/>
              <a:t>Algorithm</a:t>
            </a:r>
          </a:p>
        </p:txBody>
      </p:sp>
      <p:sp>
        <p:nvSpPr>
          <p:cNvPr id="3" name="Content Placeholder 2">
            <a:extLst>
              <a:ext uri="{FF2B5EF4-FFF2-40B4-BE49-F238E27FC236}">
                <a16:creationId xmlns:a16="http://schemas.microsoft.com/office/drawing/2014/main" id="{62F084FD-DAF1-1DD0-EC0E-7B762F4532FD}"/>
              </a:ext>
            </a:extLst>
          </p:cNvPr>
          <p:cNvSpPr>
            <a:spLocks noGrp="1"/>
          </p:cNvSpPr>
          <p:nvPr>
            <p:ph idx="1"/>
          </p:nvPr>
        </p:nvSpPr>
        <p:spPr>
          <a:xfrm>
            <a:off x="483974" y="1371600"/>
            <a:ext cx="7898026" cy="5181599"/>
          </a:xfrm>
        </p:spPr>
        <p:txBody>
          <a:bodyPr rtlCol="0">
            <a:normAutofit/>
          </a:bodyPr>
          <a:lstStyle/>
          <a:p>
            <a:pPr marL="0" indent="0" eaLnBrk="1" fontAlgn="auto" hangingPunct="1">
              <a:spcAft>
                <a:spcPts val="0"/>
              </a:spcAft>
              <a:buNone/>
              <a:defRPr/>
            </a:pPr>
            <a:r>
              <a:rPr lang="en-US" sz="2800" u="sng" dirty="0"/>
              <a:t>Naïve Bayes</a:t>
            </a:r>
          </a:p>
          <a:p>
            <a:pPr marL="0" indent="0" eaLnBrk="1" fontAlgn="auto" hangingPunct="1">
              <a:spcAft>
                <a:spcPts val="0"/>
              </a:spcAft>
              <a:buNone/>
              <a:defRPr/>
            </a:pPr>
            <a:endParaRPr lang="en-US" sz="1800" u="sng" dirty="0"/>
          </a:p>
          <a:p>
            <a:pPr algn="l">
              <a:buFont typeface="+mj-lt"/>
              <a:buAutoNum type="arabicPeriod"/>
            </a:pPr>
            <a:r>
              <a:rPr lang="en-IN" sz="1800" b="0" i="0" dirty="0">
                <a:effectLst/>
                <a:latin typeface="Söhne"/>
              </a:rPr>
              <a:t>Naive Bayes is a probabilistic algorithm used for classification tasks.</a:t>
            </a:r>
          </a:p>
          <a:p>
            <a:pPr algn="l">
              <a:buFont typeface="+mj-lt"/>
              <a:buAutoNum type="arabicPeriod"/>
            </a:pPr>
            <a:r>
              <a:rPr lang="en-IN" sz="1800" b="0" i="0" dirty="0">
                <a:effectLst/>
                <a:latin typeface="Söhne"/>
              </a:rPr>
              <a:t>It is based on Bayes' theorem and assumes that features are independent of each other.</a:t>
            </a:r>
          </a:p>
          <a:p>
            <a:pPr algn="l">
              <a:buFont typeface="+mj-lt"/>
              <a:buAutoNum type="arabicPeriod"/>
            </a:pPr>
            <a:r>
              <a:rPr lang="en-IN" sz="1800" b="0" i="0" dirty="0">
                <a:effectLst/>
                <a:latin typeface="Söhne"/>
              </a:rPr>
              <a:t>Naive Bayes is particularly useful for high-dimensional datasets and works well with a small number of training samples.</a:t>
            </a:r>
          </a:p>
          <a:p>
            <a:pPr marL="0" indent="0" eaLnBrk="1" fontAlgn="auto" hangingPunct="1">
              <a:spcAft>
                <a:spcPts val="0"/>
              </a:spcAft>
              <a:buNone/>
              <a:defRPr/>
            </a:pPr>
            <a:endParaRPr lang="en-US" sz="2800" u="sng" dirty="0"/>
          </a:p>
        </p:txBody>
      </p:sp>
    </p:spTree>
    <p:extLst>
      <p:ext uri="{BB962C8B-B14F-4D97-AF65-F5344CB8AC3E}">
        <p14:creationId xmlns:p14="http://schemas.microsoft.com/office/powerpoint/2010/main" val="10908785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a:extLst>
              <a:ext uri="{FF2B5EF4-FFF2-40B4-BE49-F238E27FC236}">
                <a16:creationId xmlns:a16="http://schemas.microsoft.com/office/drawing/2014/main" id="{B6AA92E9-FB73-2A12-316F-5FD5C3E95539}"/>
              </a:ext>
            </a:extLst>
          </p:cNvPr>
          <p:cNvSpPr>
            <a:spLocks noGrp="1"/>
          </p:cNvSpPr>
          <p:nvPr>
            <p:ph type="title"/>
          </p:nvPr>
        </p:nvSpPr>
        <p:spPr/>
        <p:txBody>
          <a:bodyPr/>
          <a:lstStyle/>
          <a:p>
            <a:pPr eaLnBrk="1" hangingPunct="1"/>
            <a:r>
              <a:rPr lang="en-US" altLang="en-US"/>
              <a:t>Novelty</a:t>
            </a:r>
          </a:p>
        </p:txBody>
      </p:sp>
      <p:sp>
        <p:nvSpPr>
          <p:cNvPr id="11267" name="Content Placeholder 2">
            <a:extLst>
              <a:ext uri="{FF2B5EF4-FFF2-40B4-BE49-F238E27FC236}">
                <a16:creationId xmlns:a16="http://schemas.microsoft.com/office/drawing/2014/main" id="{EA94CECD-8B15-FAF0-02CB-12800B5A014C}"/>
              </a:ext>
            </a:extLst>
          </p:cNvPr>
          <p:cNvSpPr>
            <a:spLocks noGrp="1"/>
          </p:cNvSpPr>
          <p:nvPr>
            <p:ph idx="1"/>
          </p:nvPr>
        </p:nvSpPr>
        <p:spPr>
          <a:xfrm>
            <a:off x="484710" y="1524000"/>
            <a:ext cx="6711654" cy="4195481"/>
          </a:xfrm>
        </p:spPr>
        <p:txBody>
          <a:bodyPr>
            <a:normAutofit fontScale="92500"/>
          </a:bodyPr>
          <a:lstStyle/>
          <a:p>
            <a:pPr algn="l">
              <a:buFont typeface="+mj-lt"/>
              <a:buAutoNum type="arabicPeriod"/>
            </a:pPr>
            <a:r>
              <a:rPr lang="en-IN" sz="2800" b="0" i="0" dirty="0">
                <a:effectLst/>
                <a:latin typeface="Söhne"/>
              </a:rPr>
              <a:t>Our proposed system includes a novel method of training and testing a separate model for pregnant women, which improves the accuracy of diagnosis specifically for this group.</a:t>
            </a:r>
          </a:p>
          <a:p>
            <a:pPr algn="l">
              <a:buFont typeface="+mj-lt"/>
              <a:buAutoNum type="arabicPeriod"/>
            </a:pPr>
            <a:r>
              <a:rPr lang="en-IN" sz="2800" b="0" i="0" dirty="0">
                <a:effectLst/>
                <a:latin typeface="Söhne"/>
              </a:rPr>
              <a:t>Another novel method involves the use of probability techniques to increase the overall accuracy of the system by combining the prediction results from both decision tree and random forest models.</a:t>
            </a:r>
          </a:p>
          <a:p>
            <a:pPr eaLnBrk="1" hangingPunct="1">
              <a:lnSpc>
                <a:spcPct val="200000"/>
              </a:lnSpc>
            </a:pPr>
            <a:endParaRPr lang="en-US" altLang="en-US" sz="28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a:extLst>
              <a:ext uri="{FF2B5EF4-FFF2-40B4-BE49-F238E27FC236}">
                <a16:creationId xmlns:a16="http://schemas.microsoft.com/office/drawing/2014/main" id="{0D3E34D9-B924-9064-D3BE-8E51E58CF440}"/>
              </a:ext>
            </a:extLst>
          </p:cNvPr>
          <p:cNvSpPr>
            <a:spLocks noGrp="1"/>
          </p:cNvSpPr>
          <p:nvPr>
            <p:ph type="title"/>
          </p:nvPr>
        </p:nvSpPr>
        <p:spPr/>
        <p:txBody>
          <a:bodyPr/>
          <a:lstStyle/>
          <a:p>
            <a:r>
              <a:rPr lang="en-US" altLang="en-US" dirty="0"/>
              <a:t>OBJECTIVE</a:t>
            </a:r>
            <a:endParaRPr lang="en-IN" altLang="en-US" dirty="0"/>
          </a:p>
        </p:txBody>
      </p:sp>
      <p:sp>
        <p:nvSpPr>
          <p:cNvPr id="3075" name="Content Placeholder 2">
            <a:extLst>
              <a:ext uri="{FF2B5EF4-FFF2-40B4-BE49-F238E27FC236}">
                <a16:creationId xmlns:a16="http://schemas.microsoft.com/office/drawing/2014/main" id="{1426DCC4-C36B-DBB0-36A6-E3D2030D4F84}"/>
              </a:ext>
            </a:extLst>
          </p:cNvPr>
          <p:cNvSpPr>
            <a:spLocks noGrp="1"/>
          </p:cNvSpPr>
          <p:nvPr>
            <p:ph idx="1"/>
          </p:nvPr>
        </p:nvSpPr>
        <p:spPr/>
        <p:txBody>
          <a:bodyPr/>
          <a:lstStyle/>
          <a:p>
            <a:pPr algn="l">
              <a:buFont typeface="+mj-lt"/>
              <a:buAutoNum type="arabicPeriod"/>
            </a:pPr>
            <a:r>
              <a:rPr lang="en-IN" sz="2400" b="0" i="0" dirty="0">
                <a:effectLst/>
                <a:latin typeface="Söhne"/>
              </a:rPr>
              <a:t>To predict thyroid diseases using different classification techniques.</a:t>
            </a:r>
          </a:p>
          <a:p>
            <a:pPr algn="l">
              <a:buFont typeface="+mj-lt"/>
              <a:buAutoNum type="arabicPeriod"/>
            </a:pPr>
            <a:r>
              <a:rPr lang="en-IN" sz="2400" b="0" i="0" dirty="0">
                <a:effectLst/>
                <a:latin typeface="Söhne"/>
              </a:rPr>
              <a:t>To compare four classification models, including Naive Bayes, Decision Tree, Logistic Regression, and Random Forest, and determine which model has the best classification rate.</a:t>
            </a:r>
          </a:p>
          <a:p>
            <a:pPr algn="l">
              <a:buFont typeface="+mj-lt"/>
              <a:buAutoNum type="arabicPeriod"/>
            </a:pPr>
            <a:r>
              <a:rPr lang="en-IN" sz="2400" dirty="0">
                <a:latin typeface="Söhne"/>
              </a:rPr>
              <a:t>To increase the Accuracy to 99%</a:t>
            </a:r>
            <a:endParaRPr lang="en-IN" sz="2400" b="0" i="0" dirty="0">
              <a:effectLst/>
              <a:latin typeface="Söhne"/>
            </a:endParaRPr>
          </a:p>
          <a:p>
            <a:pPr>
              <a:lnSpc>
                <a:spcPct val="200000"/>
              </a:lnSpc>
            </a:pPr>
            <a:endParaRPr lang="en-IN"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a:extLst>
              <a:ext uri="{FF2B5EF4-FFF2-40B4-BE49-F238E27FC236}">
                <a16:creationId xmlns:a16="http://schemas.microsoft.com/office/drawing/2014/main" id="{6FE7FA9B-0A2B-E0C5-7454-CB4ACFC1F58C}"/>
              </a:ext>
            </a:extLst>
          </p:cNvPr>
          <p:cNvSpPr>
            <a:spLocks noGrp="1"/>
          </p:cNvSpPr>
          <p:nvPr>
            <p:ph type="title"/>
          </p:nvPr>
        </p:nvSpPr>
        <p:spPr/>
        <p:txBody>
          <a:bodyPr/>
          <a:lstStyle/>
          <a:p>
            <a:pPr eaLnBrk="1" hangingPunct="1"/>
            <a:r>
              <a:rPr lang="en-US" altLang="en-US"/>
              <a:t>Modules Split up</a:t>
            </a:r>
          </a:p>
        </p:txBody>
      </p:sp>
      <p:sp>
        <p:nvSpPr>
          <p:cNvPr id="12291" name="Content Placeholder 2">
            <a:extLst>
              <a:ext uri="{FF2B5EF4-FFF2-40B4-BE49-F238E27FC236}">
                <a16:creationId xmlns:a16="http://schemas.microsoft.com/office/drawing/2014/main" id="{851A7AA0-74A2-B9D9-FC44-685405F2C757}"/>
              </a:ext>
            </a:extLst>
          </p:cNvPr>
          <p:cNvSpPr>
            <a:spLocks noGrp="1"/>
          </p:cNvSpPr>
          <p:nvPr>
            <p:ph idx="1"/>
          </p:nvPr>
        </p:nvSpPr>
        <p:spPr>
          <a:xfrm>
            <a:off x="828436" y="1600200"/>
            <a:ext cx="6711654" cy="4195481"/>
          </a:xfrm>
        </p:spPr>
        <p:txBody>
          <a:bodyPr>
            <a:normAutofit fontScale="92500" lnSpcReduction="20000"/>
          </a:bodyPr>
          <a:lstStyle/>
          <a:p>
            <a:pPr algn="l">
              <a:buFont typeface="+mj-lt"/>
              <a:buAutoNum type="arabicPeriod"/>
            </a:pPr>
            <a:r>
              <a:rPr lang="en-IN" sz="2000" b="1" i="0" dirty="0" err="1">
                <a:effectLst/>
                <a:latin typeface="Söhne"/>
              </a:rPr>
              <a:t>Preprocessing</a:t>
            </a:r>
            <a:r>
              <a:rPr lang="en-IN" sz="2000" b="1" i="0" dirty="0">
                <a:effectLst/>
                <a:latin typeface="Söhne"/>
              </a:rPr>
              <a:t> the data</a:t>
            </a:r>
            <a:r>
              <a:rPr lang="en-IN" sz="2000" b="0" i="0" dirty="0">
                <a:effectLst/>
                <a:latin typeface="Söhne"/>
              </a:rPr>
              <a:t>: In this module, the input data is </a:t>
            </a:r>
            <a:r>
              <a:rPr lang="en-IN" sz="2000" b="0" i="0" dirty="0" err="1">
                <a:effectLst/>
                <a:latin typeface="Söhne"/>
              </a:rPr>
              <a:t>preprocessed</a:t>
            </a:r>
            <a:r>
              <a:rPr lang="en-IN" sz="2000" b="0" i="0" dirty="0">
                <a:effectLst/>
                <a:latin typeface="Söhne"/>
              </a:rPr>
              <a:t>. This includes the removal of any missing values from the dataset.</a:t>
            </a:r>
          </a:p>
          <a:p>
            <a:pPr algn="l">
              <a:buFont typeface="+mj-lt"/>
              <a:buAutoNum type="arabicPeriod"/>
            </a:pPr>
            <a:r>
              <a:rPr lang="en-IN" sz="2000" b="1" i="0" dirty="0">
                <a:effectLst/>
                <a:latin typeface="Söhne"/>
              </a:rPr>
              <a:t>Selecting the relevant features</a:t>
            </a:r>
            <a:r>
              <a:rPr lang="en-IN" sz="2000" b="0" i="0" dirty="0">
                <a:effectLst/>
                <a:latin typeface="Söhne"/>
              </a:rPr>
              <a:t>: In this module, the relevant features for the machine learning model are selected. The chosen features are 'AGE', 'GENDER', 'T3', 'T4U', and 'TSH'.</a:t>
            </a:r>
          </a:p>
          <a:p>
            <a:pPr algn="l">
              <a:buFont typeface="+mj-lt"/>
              <a:buAutoNum type="arabicPeriod"/>
            </a:pPr>
            <a:r>
              <a:rPr lang="en-IN" sz="2000" b="1" i="0" dirty="0">
                <a:effectLst/>
                <a:latin typeface="Söhne"/>
              </a:rPr>
              <a:t>Training the model</a:t>
            </a:r>
            <a:r>
              <a:rPr lang="en-IN" sz="2000" b="0" i="0" dirty="0">
                <a:effectLst/>
                <a:latin typeface="Söhne"/>
              </a:rPr>
              <a:t>: In this module, the chosen machine learning model is trained using the selected features. The available machine learning models to choose from are Decision Tree, Logistic Regression, Random Forest, and Naive Bayes. The function splits the data into training and testing sets, fits the chosen model, and evaluates its accuracy. The trained model is then saved for future use.</a:t>
            </a:r>
          </a:p>
          <a:p>
            <a:pPr algn="l">
              <a:buFont typeface="+mj-lt"/>
              <a:buAutoNum type="arabicPeriod"/>
            </a:pPr>
            <a:r>
              <a:rPr lang="en-IN" sz="2000" b="1" i="0" dirty="0">
                <a:effectLst/>
                <a:latin typeface="Söhne"/>
              </a:rPr>
              <a:t>Making a prediction</a:t>
            </a:r>
            <a:r>
              <a:rPr lang="en-IN" sz="2000" b="0" i="0" dirty="0">
                <a:effectLst/>
                <a:latin typeface="Söhne"/>
              </a:rPr>
              <a:t>: In this module, the trained machine learning model is used to make a prediction for a new data point.</a:t>
            </a:r>
          </a:p>
          <a:p>
            <a:pPr eaLnBrk="1" hangingPunct="1"/>
            <a:endParaRPr lang="en-US" alt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8C6F584-C679-B52B-9F1C-00001EF8EF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295400"/>
            <a:ext cx="7391400" cy="5105400"/>
          </a:xfrm>
          <a:prstGeom prst="rect">
            <a:avLst/>
          </a:prstGeom>
        </p:spPr>
      </p:pic>
    </p:spTree>
    <p:extLst>
      <p:ext uri="{BB962C8B-B14F-4D97-AF65-F5344CB8AC3E}">
        <p14:creationId xmlns:p14="http://schemas.microsoft.com/office/powerpoint/2010/main" val="35079239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6727D-F771-9A19-2E03-02D93D10A39C}"/>
              </a:ext>
            </a:extLst>
          </p:cNvPr>
          <p:cNvSpPr>
            <a:spLocks noGrp="1"/>
          </p:cNvSpPr>
          <p:nvPr>
            <p:ph type="title"/>
          </p:nvPr>
        </p:nvSpPr>
        <p:spPr/>
        <p:txBody>
          <a:bodyPr/>
          <a:lstStyle/>
          <a:p>
            <a:r>
              <a:rPr lang="en-IN" dirty="0"/>
              <a:t>Output Snapshots</a:t>
            </a:r>
          </a:p>
        </p:txBody>
      </p:sp>
      <p:pic>
        <p:nvPicPr>
          <p:cNvPr id="5" name="Content Placeholder 4">
            <a:extLst>
              <a:ext uri="{FF2B5EF4-FFF2-40B4-BE49-F238E27FC236}">
                <a16:creationId xmlns:a16="http://schemas.microsoft.com/office/drawing/2014/main" id="{75491D78-1E7A-7EAC-C624-6174F00CBC5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27088" y="1371600"/>
            <a:ext cx="7478712" cy="5033681"/>
          </a:xfrm>
        </p:spPr>
      </p:pic>
    </p:spTree>
    <p:extLst>
      <p:ext uri="{BB962C8B-B14F-4D97-AF65-F5344CB8AC3E}">
        <p14:creationId xmlns:p14="http://schemas.microsoft.com/office/powerpoint/2010/main" val="857723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AC278C8-A0CF-6C6D-E4B6-E434CD32C7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1371600"/>
            <a:ext cx="7391400" cy="4914900"/>
          </a:xfrm>
          <a:prstGeom prst="rect">
            <a:avLst/>
          </a:prstGeom>
        </p:spPr>
      </p:pic>
    </p:spTree>
    <p:extLst>
      <p:ext uri="{BB962C8B-B14F-4D97-AF65-F5344CB8AC3E}">
        <p14:creationId xmlns:p14="http://schemas.microsoft.com/office/powerpoint/2010/main" val="41019224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DC3C3AF-156A-FCD7-044D-84F6A49145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371600"/>
            <a:ext cx="7467600" cy="4876800"/>
          </a:xfrm>
          <a:prstGeom prst="rect">
            <a:avLst/>
          </a:prstGeom>
        </p:spPr>
      </p:pic>
    </p:spTree>
    <p:extLst>
      <p:ext uri="{BB962C8B-B14F-4D97-AF65-F5344CB8AC3E}">
        <p14:creationId xmlns:p14="http://schemas.microsoft.com/office/powerpoint/2010/main" val="6854870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EE463-143A-8988-0A1E-4312ABF518AD}"/>
              </a:ext>
            </a:extLst>
          </p:cNvPr>
          <p:cNvSpPr>
            <a:spLocks noGrp="1"/>
          </p:cNvSpPr>
          <p:nvPr>
            <p:ph type="title"/>
          </p:nvPr>
        </p:nvSpPr>
        <p:spPr/>
        <p:txBody>
          <a:bodyPr rtlCol="0">
            <a:normAutofit/>
          </a:bodyPr>
          <a:lstStyle/>
          <a:p>
            <a:pPr eaLnBrk="1" fontAlgn="auto" hangingPunct="1">
              <a:spcAft>
                <a:spcPts val="0"/>
              </a:spcAft>
              <a:defRPr/>
            </a:pPr>
            <a:r>
              <a:rPr lang="en-US" dirty="0"/>
              <a:t>Performance measures of Proposed System</a:t>
            </a:r>
          </a:p>
        </p:txBody>
      </p:sp>
      <p:graphicFrame>
        <p:nvGraphicFramePr>
          <p:cNvPr id="7" name="Content Placeholder 6">
            <a:extLst>
              <a:ext uri="{FF2B5EF4-FFF2-40B4-BE49-F238E27FC236}">
                <a16:creationId xmlns:a16="http://schemas.microsoft.com/office/drawing/2014/main" id="{7D5D39D5-BAF4-9806-F972-73C899A9126B}"/>
              </a:ext>
            </a:extLst>
          </p:cNvPr>
          <p:cNvGraphicFramePr>
            <a:graphicFrameLocks noGrp="1"/>
          </p:cNvGraphicFramePr>
          <p:nvPr>
            <p:ph idx="1"/>
            <p:extLst>
              <p:ext uri="{D42A27DB-BD31-4B8C-83A1-F6EECF244321}">
                <p14:modId xmlns:p14="http://schemas.microsoft.com/office/powerpoint/2010/main" val="192190543"/>
              </p:ext>
            </p:extLst>
          </p:nvPr>
        </p:nvGraphicFramePr>
        <p:xfrm>
          <a:off x="1752600" y="2011362"/>
          <a:ext cx="5638800" cy="1143000"/>
        </p:xfrm>
        <a:graphic>
          <a:graphicData uri="http://schemas.openxmlformats.org/drawingml/2006/table">
            <a:tbl>
              <a:tblPr firstRow="1" firstCol="1" bandRow="1">
                <a:tableStyleId>{5C22544A-7EE6-4342-B048-85BDC9FD1C3A}</a:tableStyleId>
              </a:tblPr>
              <a:tblGrid>
                <a:gridCol w="1304474">
                  <a:extLst>
                    <a:ext uri="{9D8B030D-6E8A-4147-A177-3AD203B41FA5}">
                      <a16:colId xmlns:a16="http://schemas.microsoft.com/office/drawing/2014/main" val="1394724766"/>
                    </a:ext>
                  </a:extLst>
                </a:gridCol>
                <a:gridCol w="1092796">
                  <a:extLst>
                    <a:ext uri="{9D8B030D-6E8A-4147-A177-3AD203B41FA5}">
                      <a16:colId xmlns:a16="http://schemas.microsoft.com/office/drawing/2014/main" val="2530970641"/>
                    </a:ext>
                  </a:extLst>
                </a:gridCol>
                <a:gridCol w="1036015">
                  <a:extLst>
                    <a:ext uri="{9D8B030D-6E8A-4147-A177-3AD203B41FA5}">
                      <a16:colId xmlns:a16="http://schemas.microsoft.com/office/drawing/2014/main" val="1791469158"/>
                    </a:ext>
                  </a:extLst>
                </a:gridCol>
                <a:gridCol w="1366742">
                  <a:extLst>
                    <a:ext uri="{9D8B030D-6E8A-4147-A177-3AD203B41FA5}">
                      <a16:colId xmlns:a16="http://schemas.microsoft.com/office/drawing/2014/main" val="2717438160"/>
                    </a:ext>
                  </a:extLst>
                </a:gridCol>
                <a:gridCol w="838773">
                  <a:extLst>
                    <a:ext uri="{9D8B030D-6E8A-4147-A177-3AD203B41FA5}">
                      <a16:colId xmlns:a16="http://schemas.microsoft.com/office/drawing/2014/main" val="2200708850"/>
                    </a:ext>
                  </a:extLst>
                </a:gridCol>
              </a:tblGrid>
              <a:tr h="654110">
                <a:tc>
                  <a:txBody>
                    <a:bodyPr/>
                    <a:lstStyle/>
                    <a:p>
                      <a:pPr marL="15240" marR="31115" indent="-6350" algn="just">
                        <a:lnSpc>
                          <a:spcPct val="103000"/>
                        </a:lnSpc>
                        <a:spcAft>
                          <a:spcPts val="25"/>
                        </a:spcAft>
                      </a:pPr>
                      <a:r>
                        <a:rPr lang="en-IN" sz="1200" b="1" dirty="0">
                          <a:effectLst/>
                          <a:latin typeface="Times New Roman" panose="02020603050405020304" pitchFamily="18" charset="0"/>
                          <a:cs typeface="Times New Roman" panose="02020603050405020304" pitchFamily="18" charset="0"/>
                        </a:rPr>
                        <a:t>MODEL</a:t>
                      </a:r>
                      <a:endParaRPr lang="en-IN" sz="12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15240" marR="31115" indent="-6350" algn="just">
                        <a:lnSpc>
                          <a:spcPct val="103000"/>
                        </a:lnSpc>
                        <a:spcAft>
                          <a:spcPts val="25"/>
                        </a:spcAft>
                      </a:pPr>
                      <a:r>
                        <a:rPr lang="en-IN" sz="1200" b="1" dirty="0">
                          <a:effectLst/>
                          <a:latin typeface="Times New Roman" panose="02020603050405020304" pitchFamily="18" charset="0"/>
                          <a:cs typeface="Times New Roman" panose="02020603050405020304" pitchFamily="18" charset="0"/>
                        </a:rPr>
                        <a:t>DECISION TREE</a:t>
                      </a:r>
                      <a:endParaRPr lang="en-IN" sz="12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15240" marR="31115" indent="-6350" algn="just">
                        <a:lnSpc>
                          <a:spcPct val="103000"/>
                        </a:lnSpc>
                        <a:spcAft>
                          <a:spcPts val="25"/>
                        </a:spcAft>
                      </a:pPr>
                      <a:r>
                        <a:rPr lang="en-IN" sz="1200" b="1" dirty="0">
                          <a:effectLst/>
                          <a:latin typeface="Times New Roman" panose="02020603050405020304" pitchFamily="18" charset="0"/>
                          <a:cs typeface="Times New Roman" panose="02020603050405020304" pitchFamily="18" charset="0"/>
                        </a:rPr>
                        <a:t>RANDOM FOREST</a:t>
                      </a:r>
                      <a:endParaRPr lang="en-IN" sz="12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15240" marR="31115" indent="-6350" algn="just">
                        <a:lnSpc>
                          <a:spcPct val="103000"/>
                        </a:lnSpc>
                        <a:spcAft>
                          <a:spcPts val="25"/>
                        </a:spcAft>
                      </a:pPr>
                      <a:r>
                        <a:rPr lang="en-IN" sz="1200" b="1">
                          <a:effectLst/>
                          <a:latin typeface="Times New Roman" panose="02020603050405020304" pitchFamily="18" charset="0"/>
                          <a:cs typeface="Times New Roman" panose="02020603050405020304" pitchFamily="18" charset="0"/>
                        </a:rPr>
                        <a:t>LOGISTIC REGRESSION</a:t>
                      </a:r>
                      <a:endParaRPr lang="en-IN" sz="1200" b="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15240" marR="31115" indent="-6350" algn="just">
                        <a:lnSpc>
                          <a:spcPct val="103000"/>
                        </a:lnSpc>
                        <a:spcAft>
                          <a:spcPts val="25"/>
                        </a:spcAft>
                      </a:pPr>
                      <a:r>
                        <a:rPr lang="en-IN" sz="1200" b="1" dirty="0">
                          <a:effectLst/>
                          <a:latin typeface="Times New Roman" panose="02020603050405020304" pitchFamily="18" charset="0"/>
                          <a:cs typeface="Times New Roman" panose="02020603050405020304" pitchFamily="18" charset="0"/>
                        </a:rPr>
                        <a:t>NAÏVE BAYES</a:t>
                      </a:r>
                      <a:endParaRPr lang="en-IN" sz="12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166131644"/>
                  </a:ext>
                </a:extLst>
              </a:tr>
              <a:tr h="488890">
                <a:tc>
                  <a:txBody>
                    <a:bodyPr/>
                    <a:lstStyle/>
                    <a:p>
                      <a:pPr marL="15240" marR="31115" indent="-6350" algn="just">
                        <a:lnSpc>
                          <a:spcPct val="103000"/>
                        </a:lnSpc>
                        <a:spcAft>
                          <a:spcPts val="25"/>
                        </a:spcAft>
                      </a:pPr>
                      <a:r>
                        <a:rPr lang="en-IN" sz="1200" b="1">
                          <a:effectLst/>
                          <a:latin typeface="Times New Roman" panose="02020603050405020304" pitchFamily="18" charset="0"/>
                          <a:cs typeface="Times New Roman" panose="02020603050405020304" pitchFamily="18" charset="0"/>
                        </a:rPr>
                        <a:t>ACCURACY</a:t>
                      </a:r>
                      <a:endParaRPr lang="en-IN" sz="1200" b="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15240" marR="31115" indent="-6350" algn="just">
                        <a:lnSpc>
                          <a:spcPct val="103000"/>
                        </a:lnSpc>
                        <a:spcAft>
                          <a:spcPts val="25"/>
                        </a:spcAft>
                      </a:pPr>
                      <a:r>
                        <a:rPr lang="en-IN" sz="1200" b="1" dirty="0">
                          <a:effectLst/>
                          <a:latin typeface="Times New Roman" panose="02020603050405020304" pitchFamily="18" charset="0"/>
                          <a:cs typeface="Times New Roman" panose="02020603050405020304" pitchFamily="18" charset="0"/>
                        </a:rPr>
                        <a:t>93%</a:t>
                      </a:r>
                      <a:endParaRPr lang="en-IN" sz="12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15240" marR="31115" indent="-6350" algn="just">
                        <a:lnSpc>
                          <a:spcPct val="103000"/>
                        </a:lnSpc>
                        <a:spcAft>
                          <a:spcPts val="25"/>
                        </a:spcAft>
                      </a:pPr>
                      <a:r>
                        <a:rPr lang="en-IN" sz="1200" b="1">
                          <a:effectLst/>
                          <a:latin typeface="Times New Roman" panose="02020603050405020304" pitchFamily="18" charset="0"/>
                          <a:cs typeface="Times New Roman" panose="02020603050405020304" pitchFamily="18" charset="0"/>
                        </a:rPr>
                        <a:t>95%</a:t>
                      </a:r>
                      <a:endParaRPr lang="en-IN" sz="1200" b="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15240" marR="31115" indent="-6350" algn="just">
                        <a:lnSpc>
                          <a:spcPct val="103000"/>
                        </a:lnSpc>
                        <a:spcAft>
                          <a:spcPts val="25"/>
                        </a:spcAft>
                      </a:pPr>
                      <a:r>
                        <a:rPr lang="en-IN" sz="1200" b="1" dirty="0">
                          <a:effectLst/>
                          <a:latin typeface="Times New Roman" panose="02020603050405020304" pitchFamily="18" charset="0"/>
                          <a:cs typeface="Times New Roman" panose="02020603050405020304" pitchFamily="18" charset="0"/>
                        </a:rPr>
                        <a:t>92%</a:t>
                      </a:r>
                      <a:endParaRPr lang="en-IN" sz="12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15240" marR="31115" indent="-6350" algn="just">
                        <a:lnSpc>
                          <a:spcPct val="103000"/>
                        </a:lnSpc>
                        <a:spcAft>
                          <a:spcPts val="25"/>
                        </a:spcAft>
                      </a:pPr>
                      <a:r>
                        <a:rPr lang="en-IN" sz="1200" b="1" dirty="0">
                          <a:effectLst/>
                          <a:latin typeface="Times New Roman" panose="02020603050405020304" pitchFamily="18" charset="0"/>
                          <a:cs typeface="Times New Roman" panose="02020603050405020304" pitchFamily="18" charset="0"/>
                        </a:rPr>
                        <a:t>68-75%</a:t>
                      </a:r>
                      <a:endParaRPr lang="en-IN" sz="12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067653142"/>
                  </a:ext>
                </a:extLst>
              </a:tr>
            </a:tbl>
          </a:graphicData>
        </a:graphic>
      </p:graphicFrame>
      <p:sp>
        <p:nvSpPr>
          <p:cNvPr id="8" name="TextBox 7">
            <a:extLst>
              <a:ext uri="{FF2B5EF4-FFF2-40B4-BE49-F238E27FC236}">
                <a16:creationId xmlns:a16="http://schemas.microsoft.com/office/drawing/2014/main" id="{94505D13-1176-3EAD-874D-C787040B46B4}"/>
              </a:ext>
            </a:extLst>
          </p:cNvPr>
          <p:cNvSpPr txBox="1"/>
          <p:nvPr/>
        </p:nvSpPr>
        <p:spPr>
          <a:xfrm>
            <a:off x="2895600" y="1524000"/>
            <a:ext cx="3505200" cy="381000"/>
          </a:xfrm>
          <a:prstGeom prst="rect">
            <a:avLst/>
          </a:prstGeom>
          <a:noFill/>
        </p:spPr>
        <p:txBody>
          <a:bodyPr wrap="square" rtlCol="0">
            <a:spAutoFit/>
          </a:bodyPr>
          <a:lstStyle/>
          <a:p>
            <a:r>
              <a:rPr lang="en-US" i="1" dirty="0">
                <a:latin typeface="Times New Roman" panose="02020603050405020304" pitchFamily="18" charset="0"/>
                <a:cs typeface="Times New Roman" panose="02020603050405020304" pitchFamily="18" charset="0"/>
              </a:rPr>
              <a:t>Initial Accuracy</a:t>
            </a:r>
            <a:endParaRPr lang="en-IN" i="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B94A2F77-69BC-12D5-F49B-C0B454C6DB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4100" y="3260724"/>
            <a:ext cx="4495800" cy="2911476"/>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a:extLst>
              <a:ext uri="{FF2B5EF4-FFF2-40B4-BE49-F238E27FC236}">
                <a16:creationId xmlns:a16="http://schemas.microsoft.com/office/drawing/2014/main" id="{9B8C3EFE-FABD-3F40-4D75-45D6F583CB9E}"/>
              </a:ext>
            </a:extLst>
          </p:cNvPr>
          <p:cNvSpPr>
            <a:spLocks noGrp="1"/>
          </p:cNvSpPr>
          <p:nvPr>
            <p:ph type="title"/>
          </p:nvPr>
        </p:nvSpPr>
        <p:spPr>
          <a:xfrm>
            <a:off x="457200" y="199670"/>
            <a:ext cx="7055380" cy="1400530"/>
          </a:xfrm>
        </p:spPr>
        <p:txBody>
          <a:bodyPr/>
          <a:lstStyle/>
          <a:p>
            <a:pPr eaLnBrk="1" hangingPunct="1"/>
            <a:r>
              <a:rPr lang="en-US" altLang="en-US" dirty="0"/>
              <a:t>Combine two model and increase the accuracy</a:t>
            </a:r>
          </a:p>
        </p:txBody>
      </p:sp>
      <p:sp>
        <p:nvSpPr>
          <p:cNvPr id="16387" name="Content Placeholder 2">
            <a:extLst>
              <a:ext uri="{FF2B5EF4-FFF2-40B4-BE49-F238E27FC236}">
                <a16:creationId xmlns:a16="http://schemas.microsoft.com/office/drawing/2014/main" id="{99A152CC-C8E5-346F-31B4-45F55156180F}"/>
              </a:ext>
            </a:extLst>
          </p:cNvPr>
          <p:cNvSpPr>
            <a:spLocks noGrp="1"/>
          </p:cNvSpPr>
          <p:nvPr>
            <p:ph idx="1"/>
          </p:nvPr>
        </p:nvSpPr>
        <p:spPr>
          <a:xfrm>
            <a:off x="457200" y="1600200"/>
            <a:ext cx="8229600" cy="4876800"/>
          </a:xfrm>
        </p:spPr>
        <p:txBody>
          <a:bodyPr>
            <a:normAutofit fontScale="92500" lnSpcReduction="10000"/>
          </a:bodyPr>
          <a:lstStyle/>
          <a:p>
            <a:pPr marL="15240" marR="190500" indent="-6350" algn="just">
              <a:lnSpc>
                <a:spcPct val="103000"/>
              </a:lnSpc>
              <a:spcAft>
                <a:spcPts val="25"/>
              </a:spcAft>
            </a:pPr>
            <a:r>
              <a:rPr lang="en-IN" sz="1800" dirty="0">
                <a:effectLst/>
                <a:latin typeface="Times New Roman" panose="02020603050405020304" pitchFamily="18" charset="0"/>
                <a:ea typeface="Times New Roman" panose="02020603050405020304" pitchFamily="18" charset="0"/>
              </a:rPr>
              <a:t>Probability of Decision tree choosing the right answer=0.93</a:t>
            </a:r>
          </a:p>
          <a:p>
            <a:pPr marL="15240" marR="190500" indent="-6350" algn="just">
              <a:lnSpc>
                <a:spcPct val="103000"/>
              </a:lnSpc>
              <a:spcAft>
                <a:spcPts val="25"/>
              </a:spcAft>
            </a:pPr>
            <a:r>
              <a:rPr lang="en-IN" sz="1800" dirty="0">
                <a:effectLst/>
                <a:latin typeface="Times New Roman" panose="02020603050405020304" pitchFamily="18" charset="0"/>
                <a:ea typeface="Times New Roman" panose="02020603050405020304" pitchFamily="18" charset="0"/>
              </a:rPr>
              <a:t>Probability of Random forest choosing the right answer=0.95</a:t>
            </a:r>
          </a:p>
          <a:p>
            <a:pPr marL="15240" marR="190500" indent="-6350" algn="just">
              <a:lnSpc>
                <a:spcPct val="103000"/>
              </a:lnSpc>
              <a:spcAft>
                <a:spcPts val="25"/>
              </a:spcAft>
            </a:pPr>
            <a:r>
              <a:rPr lang="en-IN" sz="1800" dirty="0">
                <a:effectLst/>
                <a:latin typeface="Times New Roman" panose="02020603050405020304" pitchFamily="18" charset="0"/>
                <a:ea typeface="Times New Roman" panose="02020603050405020304" pitchFamily="18" charset="0"/>
              </a:rPr>
              <a:t>Probability of  both choosing the right answer=0.93*0.95=0.883</a:t>
            </a:r>
          </a:p>
          <a:p>
            <a:pPr marL="15240" marR="190500" indent="-6350" algn="just">
              <a:lnSpc>
                <a:spcPct val="103000"/>
              </a:lnSpc>
              <a:spcAft>
                <a:spcPts val="25"/>
              </a:spcAft>
            </a:pPr>
            <a:r>
              <a:rPr lang="en-IN" sz="1800" dirty="0">
                <a:effectLst/>
                <a:latin typeface="Times New Roman" panose="02020603050405020304" pitchFamily="18" charset="0"/>
                <a:ea typeface="Times New Roman" panose="02020603050405020304" pitchFamily="18" charset="0"/>
              </a:rPr>
              <a:t>Probability of Decision tree choosing the wrong answer=0.07</a:t>
            </a:r>
          </a:p>
          <a:p>
            <a:pPr marL="15240" marR="190500" indent="-6350" algn="just">
              <a:lnSpc>
                <a:spcPct val="103000"/>
              </a:lnSpc>
              <a:spcAft>
                <a:spcPts val="25"/>
              </a:spcAft>
            </a:pPr>
            <a:r>
              <a:rPr lang="en-IN" sz="1800" dirty="0">
                <a:effectLst/>
                <a:latin typeface="Times New Roman" panose="02020603050405020304" pitchFamily="18" charset="0"/>
                <a:ea typeface="Times New Roman" panose="02020603050405020304" pitchFamily="18" charset="0"/>
              </a:rPr>
              <a:t>Probability of Random forest choosing the wrong answer=0.05</a:t>
            </a:r>
          </a:p>
          <a:p>
            <a:pPr marL="15240" marR="190500" indent="-6350" algn="just">
              <a:lnSpc>
                <a:spcPct val="103000"/>
              </a:lnSpc>
              <a:spcAft>
                <a:spcPts val="25"/>
              </a:spcAft>
            </a:pPr>
            <a:r>
              <a:rPr lang="en-IN" sz="1800" dirty="0">
                <a:effectLst/>
                <a:latin typeface="Times New Roman" panose="02020603050405020304" pitchFamily="18" charset="0"/>
                <a:ea typeface="Times New Roman" panose="02020603050405020304" pitchFamily="18" charset="0"/>
              </a:rPr>
              <a:t>Probability of  both choosing the wrong answer=0.07*0.05=0.0035</a:t>
            </a:r>
          </a:p>
          <a:p>
            <a:pPr marL="15240" marR="190500" indent="-6350" algn="just">
              <a:lnSpc>
                <a:spcPct val="103000"/>
              </a:lnSpc>
              <a:spcAft>
                <a:spcPts val="25"/>
              </a:spcAft>
            </a:pPr>
            <a:r>
              <a:rPr lang="en-IN" sz="1800" dirty="0">
                <a:effectLst/>
                <a:latin typeface="Times New Roman" panose="02020603050405020304" pitchFamily="18" charset="0"/>
                <a:ea typeface="Times New Roman" panose="02020603050405020304" pitchFamily="18" charset="0"/>
              </a:rPr>
              <a:t>Probability of  both choosing the same answer=0.883+0.0035=0.8865</a:t>
            </a:r>
          </a:p>
          <a:p>
            <a:pPr marL="15240" marR="190500" indent="-6350" algn="just">
              <a:lnSpc>
                <a:spcPct val="103000"/>
              </a:lnSpc>
              <a:spcAft>
                <a:spcPts val="25"/>
              </a:spcAft>
            </a:pPr>
            <a:r>
              <a:rPr lang="en-IN" sz="1800" dirty="0">
                <a:effectLst/>
                <a:latin typeface="Times New Roman" panose="02020603050405020304" pitchFamily="18" charset="0"/>
                <a:ea typeface="Times New Roman" panose="02020603050405020304" pitchFamily="18" charset="0"/>
              </a:rPr>
              <a:t>Probability of choosing different answers=1-0.8865=0.1135</a:t>
            </a:r>
          </a:p>
          <a:p>
            <a:pPr marL="15240" marR="190500" indent="-6350" algn="just">
              <a:lnSpc>
                <a:spcPct val="103000"/>
              </a:lnSpc>
              <a:spcAft>
                <a:spcPts val="25"/>
              </a:spcAft>
            </a:pPr>
            <a:r>
              <a:rPr lang="en-IN" sz="1800" dirty="0">
                <a:effectLst/>
                <a:latin typeface="Times New Roman" panose="02020603050405020304" pitchFamily="18" charset="0"/>
                <a:ea typeface="Times New Roman" panose="02020603050405020304" pitchFamily="18" charset="0"/>
              </a:rPr>
              <a:t>(As we are not going to take different answers into consideration we can just ignore that)</a:t>
            </a:r>
          </a:p>
          <a:p>
            <a:pPr marL="15240" marR="190500" indent="-6350" algn="just">
              <a:lnSpc>
                <a:spcPct val="103000"/>
              </a:lnSpc>
              <a:spcAft>
                <a:spcPts val="25"/>
              </a:spcAft>
            </a:pPr>
            <a:r>
              <a:rPr lang="en-IN" sz="1800" dirty="0">
                <a:effectLst/>
                <a:latin typeface="Times New Roman" panose="02020603050405020304" pitchFamily="18" charset="0"/>
                <a:ea typeface="Times New Roman" panose="02020603050405020304" pitchFamily="18" charset="0"/>
              </a:rPr>
              <a:t>So make the probability of choosing the same answer to 1</a:t>
            </a:r>
          </a:p>
          <a:p>
            <a:pPr marL="15240" marR="190500" indent="-6350" algn="just">
              <a:lnSpc>
                <a:spcPct val="103000"/>
              </a:lnSpc>
              <a:spcAft>
                <a:spcPts val="25"/>
              </a:spcAft>
            </a:pPr>
            <a:r>
              <a:rPr lang="en-IN" sz="1800" dirty="0">
                <a:effectLst/>
                <a:latin typeface="Times New Roman" panose="02020603050405020304" pitchFamily="18" charset="0"/>
                <a:ea typeface="Times New Roman" panose="02020603050405020304" pitchFamily="18" charset="0"/>
              </a:rPr>
              <a:t>=0.8865*(1/0.8865)=1</a:t>
            </a:r>
          </a:p>
          <a:p>
            <a:pPr marL="15240" marR="190500" indent="-6350" algn="just">
              <a:lnSpc>
                <a:spcPct val="103000"/>
              </a:lnSpc>
              <a:spcAft>
                <a:spcPts val="25"/>
              </a:spcAft>
            </a:pPr>
            <a:r>
              <a:rPr lang="en-IN" sz="1800" dirty="0">
                <a:effectLst/>
                <a:latin typeface="Times New Roman" panose="02020603050405020304" pitchFamily="18" charset="0"/>
                <a:ea typeface="Times New Roman" panose="02020603050405020304" pitchFamily="18" charset="0"/>
              </a:rPr>
              <a:t>Probability of choosing the right answer=0.883*(1/0.8865)=0.9961=99.61%</a:t>
            </a:r>
          </a:p>
          <a:p>
            <a:pPr marL="15240" marR="190500" indent="-6350" algn="just">
              <a:lnSpc>
                <a:spcPct val="103000"/>
              </a:lnSpc>
              <a:spcAft>
                <a:spcPts val="25"/>
              </a:spcAft>
            </a:pPr>
            <a:r>
              <a:rPr lang="en-IN" sz="1800" dirty="0">
                <a:effectLst/>
                <a:latin typeface="Times New Roman" panose="02020603050405020304" pitchFamily="18" charset="0"/>
                <a:ea typeface="Times New Roman" panose="02020603050405020304" pitchFamily="18" charset="0"/>
              </a:rPr>
              <a:t>Probability of choosing the wrong answer=0.0035*(1/0.8865)=0.0039=0.39%</a:t>
            </a:r>
          </a:p>
          <a:p>
            <a:pPr marL="0" indent="0" eaLnBrk="1" hangingPunct="1">
              <a:lnSpc>
                <a:spcPct val="200000"/>
              </a:lnSpc>
              <a:buNone/>
            </a:pPr>
            <a:endParaRPr lang="en-US" altLang="en-US" sz="44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B0CE8-A3B1-E100-667F-CE6293D25B73}"/>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AC5D28DA-0583-9997-9AB2-CE42F8B2504E}"/>
              </a:ext>
            </a:extLst>
          </p:cNvPr>
          <p:cNvSpPr>
            <a:spLocks noGrp="1"/>
          </p:cNvSpPr>
          <p:nvPr>
            <p:ph idx="1"/>
          </p:nvPr>
        </p:nvSpPr>
        <p:spPr/>
        <p:txBody>
          <a:bodyPr/>
          <a:lstStyle/>
          <a:p>
            <a:r>
              <a:rPr lang="en-US" sz="1800" b="0" dirty="0">
                <a:effectLst/>
                <a:latin typeface="Times New Roman" panose="02020603050405020304" pitchFamily="18" charset="0"/>
                <a:ea typeface="Times New Roman" panose="02020603050405020304" pitchFamily="18" charset="0"/>
              </a:rPr>
              <a:t>The study demonstrates the effectiveness of data mining algorithms, particularly Random Forest, in classifying thyroid disease. Early detection and diagnosis of thyroid disease are critical for effective treatment, and data mining techniques can significantly aid healthcare professionals in this area. Naïve Bayes, Logistic regression and Decision tree algorithms can also provide accurate results and improve patient management by reducing noisy data. These findings are useful for researchers and medical professionals to identify cost-effective treatment strategies and provide better patient care.</a:t>
            </a:r>
            <a:endParaRPr lang="en-IN" sz="1800" b="1"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27564871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E091D559-D89A-05F9-0CF9-65C476B13D1D}"/>
              </a:ext>
            </a:extLst>
          </p:cNvPr>
          <p:cNvSpPr>
            <a:spLocks noGrp="1"/>
          </p:cNvSpPr>
          <p:nvPr>
            <p:ph type="title"/>
          </p:nvPr>
        </p:nvSpPr>
        <p:spPr/>
        <p:txBody>
          <a:bodyPr/>
          <a:lstStyle/>
          <a:p>
            <a:pPr eaLnBrk="1" hangingPunct="1"/>
            <a:r>
              <a:rPr lang="en-US" altLang="en-US" dirty="0"/>
              <a:t>References</a:t>
            </a:r>
          </a:p>
        </p:txBody>
      </p:sp>
      <p:sp>
        <p:nvSpPr>
          <p:cNvPr id="18435" name="Content Placeholder 2">
            <a:extLst>
              <a:ext uri="{FF2B5EF4-FFF2-40B4-BE49-F238E27FC236}">
                <a16:creationId xmlns:a16="http://schemas.microsoft.com/office/drawing/2014/main" id="{45962081-606A-872C-8E5A-403B33A6BF96}"/>
              </a:ext>
            </a:extLst>
          </p:cNvPr>
          <p:cNvSpPr>
            <a:spLocks noGrp="1"/>
          </p:cNvSpPr>
          <p:nvPr>
            <p:ph idx="1"/>
          </p:nvPr>
        </p:nvSpPr>
        <p:spPr/>
        <p:txBody>
          <a:bodyPr>
            <a:normAutofit fontScale="77500" lnSpcReduction="20000"/>
          </a:bodyPr>
          <a:lstStyle/>
          <a:p>
            <a:pPr marL="0" indent="0">
              <a:lnSpc>
                <a:spcPct val="150000"/>
              </a:lnSpc>
              <a:buNone/>
              <a:tabLst>
                <a:tab pos="521335" algn="l"/>
                <a:tab pos="3060700" algn="l"/>
              </a:tabLst>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lgn="just">
              <a:lnSpc>
                <a:spcPct val="103000"/>
              </a:lnSpc>
              <a:spcAft>
                <a:spcPts val="20"/>
              </a:spcAft>
              <a:tabLst>
                <a:tab pos="3060700" algn="l"/>
              </a:tabLst>
            </a:pPr>
            <a:r>
              <a:rPr lang="en-US" sz="1800" dirty="0">
                <a:effectLst/>
                <a:latin typeface="Times New Roman" panose="02020603050405020304" pitchFamily="18" charset="0"/>
                <a:ea typeface="Times New Roman" panose="02020603050405020304" pitchFamily="18" charset="0"/>
              </a:rPr>
              <a:t>[1]   Begum and A. </a:t>
            </a:r>
            <a:r>
              <a:rPr lang="en-US" sz="1800" dirty="0" err="1">
                <a:effectLst/>
                <a:latin typeface="Times New Roman" panose="02020603050405020304" pitchFamily="18" charset="0"/>
                <a:ea typeface="Times New Roman" panose="02020603050405020304" pitchFamily="18" charset="0"/>
              </a:rPr>
              <a:t>Parkavi</a:t>
            </a:r>
            <a:r>
              <a:rPr lang="en-US" sz="1800" dirty="0">
                <a:effectLst/>
                <a:latin typeface="Times New Roman" panose="02020603050405020304" pitchFamily="18" charset="0"/>
                <a:ea typeface="Times New Roman" panose="02020603050405020304" pitchFamily="18" charset="0"/>
              </a:rPr>
              <a:t>, "Prediction of thyroid Disease Using Data Mining Techniques," 2019 5th International Conference on Advanced Computing &amp; Communication Systems (ICACCS), Coimbatore, India, 2019, pp. 342-345, </a:t>
            </a:r>
            <a:r>
              <a:rPr lang="en-US" sz="1800" dirty="0" err="1">
                <a:effectLst/>
                <a:latin typeface="Times New Roman" panose="02020603050405020304" pitchFamily="18" charset="0"/>
                <a:ea typeface="Times New Roman" panose="02020603050405020304" pitchFamily="18" charset="0"/>
              </a:rPr>
              <a:t>doi</a:t>
            </a:r>
            <a:r>
              <a:rPr lang="en-US" sz="1800" dirty="0">
                <a:effectLst/>
                <a:latin typeface="Times New Roman" panose="02020603050405020304" pitchFamily="18" charset="0"/>
                <a:ea typeface="Times New Roman" panose="02020603050405020304" pitchFamily="18" charset="0"/>
              </a:rPr>
              <a:t>: 10.1109/ICACCS.2019.8728320</a:t>
            </a:r>
            <a:r>
              <a:rPr lang="en-US" sz="1800" i="1"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lgn="ctr">
              <a:lnSpc>
                <a:spcPct val="107000"/>
              </a:lnSpc>
              <a:tabLst>
                <a:tab pos="3060700" algn="l"/>
              </a:tabLst>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lgn="just">
              <a:lnSpc>
                <a:spcPct val="103000"/>
              </a:lnSpc>
              <a:spcAft>
                <a:spcPts val="20"/>
              </a:spcAft>
              <a:tabLst>
                <a:tab pos="3060700" algn="l"/>
              </a:tabLst>
            </a:pPr>
            <a:r>
              <a:rPr lang="en-US" sz="1800" dirty="0">
                <a:effectLst/>
                <a:latin typeface="Times New Roman" panose="02020603050405020304" pitchFamily="18" charset="0"/>
                <a:ea typeface="Times New Roman" panose="02020603050405020304" pitchFamily="18" charset="0"/>
              </a:rPr>
              <a:t>[2]   Irina </a:t>
            </a:r>
            <a:r>
              <a:rPr lang="en-US" sz="1800" dirty="0" err="1">
                <a:effectLst/>
                <a:latin typeface="Times New Roman" panose="02020603050405020304" pitchFamily="18" charset="0"/>
                <a:ea typeface="Times New Roman" panose="02020603050405020304" pitchFamily="18" charset="0"/>
              </a:rPr>
              <a:t>IoniŃă</a:t>
            </a:r>
            <a:r>
              <a:rPr lang="en-US" sz="1800" dirty="0">
                <a:effectLst/>
                <a:latin typeface="Times New Roman" panose="02020603050405020304" pitchFamily="18" charset="0"/>
                <a:ea typeface="Times New Roman" panose="02020603050405020304" pitchFamily="18" charset="0"/>
              </a:rPr>
              <a:t> and </a:t>
            </a:r>
            <a:r>
              <a:rPr lang="en-US" sz="1800" dirty="0" err="1">
                <a:effectLst/>
                <a:latin typeface="Times New Roman" panose="02020603050405020304" pitchFamily="18" charset="0"/>
                <a:ea typeface="Times New Roman" panose="02020603050405020304" pitchFamily="18" charset="0"/>
              </a:rPr>
              <a:t>Liviu</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IoniŃă</a:t>
            </a:r>
            <a:r>
              <a:rPr lang="en-US" sz="1800" dirty="0">
                <a:effectLst/>
                <a:latin typeface="Times New Roman" panose="02020603050405020304" pitchFamily="18" charset="0"/>
                <a:ea typeface="Times New Roman" panose="02020603050405020304" pitchFamily="18" charset="0"/>
              </a:rPr>
              <a:t>” Prediction of Thyroid Disease Using Data Mining </a:t>
            </a:r>
            <a:r>
              <a:rPr lang="en-US" sz="1800" dirty="0" err="1">
                <a:effectLst/>
                <a:latin typeface="Times New Roman" panose="02020603050405020304" pitchFamily="18" charset="0"/>
                <a:ea typeface="Times New Roman" panose="02020603050405020304" pitchFamily="18" charset="0"/>
              </a:rPr>
              <a:t>Techniques”The</a:t>
            </a:r>
            <a:r>
              <a:rPr lang="en-US" sz="1800" dirty="0">
                <a:effectLst/>
                <a:latin typeface="Times New Roman" panose="02020603050405020304" pitchFamily="18" charset="0"/>
                <a:ea typeface="Times New Roman" panose="02020603050405020304" pitchFamily="18" charset="0"/>
              </a:rPr>
              <a:t> Classification Technique for Talent Management using SVM, (ICCEET), 978-1- 4673-02l0-4/12, pp. 959- 963, 2017.</a:t>
            </a:r>
            <a:endParaRPr lang="en-IN" sz="1800" dirty="0">
              <a:effectLst/>
              <a:latin typeface="Times New Roman" panose="02020603050405020304" pitchFamily="18" charset="0"/>
              <a:ea typeface="Times New Roman" panose="02020603050405020304" pitchFamily="18" charset="0"/>
            </a:endParaRPr>
          </a:p>
          <a:p>
            <a:pPr marL="0" indent="0">
              <a:spcAft>
                <a:spcPts val="20"/>
              </a:spcAft>
              <a:buNone/>
              <a:tabLst>
                <a:tab pos="3060700" algn="l"/>
              </a:tabLst>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lgn="just">
              <a:lnSpc>
                <a:spcPct val="103000"/>
              </a:lnSpc>
              <a:spcAft>
                <a:spcPts val="20"/>
              </a:spcAft>
              <a:tabLst>
                <a:tab pos="3060700" algn="l"/>
              </a:tabLst>
            </a:pPr>
            <a:r>
              <a:rPr lang="en-US" sz="1800" dirty="0">
                <a:effectLst/>
                <a:latin typeface="Times New Roman" panose="02020603050405020304" pitchFamily="18" charset="0"/>
                <a:ea typeface="Times New Roman" panose="02020603050405020304" pitchFamily="18" charset="0"/>
              </a:rPr>
              <a:t>[3]   </a:t>
            </a:r>
            <a:r>
              <a:rPr lang="en-US" sz="1800" dirty="0" err="1">
                <a:effectLst/>
                <a:latin typeface="Times New Roman" panose="02020603050405020304" pitchFamily="18" charset="0"/>
                <a:ea typeface="Times New Roman" panose="02020603050405020304" pitchFamily="18" charset="0"/>
              </a:rPr>
              <a:t>Hanung</a:t>
            </a:r>
            <a:r>
              <a:rPr lang="en-US" sz="1800" dirty="0">
                <a:effectLst/>
                <a:latin typeface="Times New Roman" panose="02020603050405020304" pitchFamily="18" charset="0"/>
                <a:ea typeface="Times New Roman" panose="02020603050405020304" pitchFamily="18" charset="0"/>
              </a:rPr>
              <a:t> Adi Nugroho, Noor </a:t>
            </a:r>
            <a:r>
              <a:rPr lang="en-US" sz="1800" dirty="0" err="1">
                <a:effectLst/>
                <a:latin typeface="Times New Roman" panose="02020603050405020304" pitchFamily="18" charset="0"/>
                <a:ea typeface="Times New Roman" panose="02020603050405020304" pitchFamily="18" charset="0"/>
              </a:rPr>
              <a:t>Akhmad</a:t>
            </a:r>
            <a:r>
              <a:rPr lang="en-US" sz="1800" dirty="0">
                <a:effectLst/>
                <a:latin typeface="Times New Roman" panose="02020603050405020304" pitchFamily="18" charset="0"/>
                <a:ea typeface="Times New Roman" panose="02020603050405020304" pitchFamily="18" charset="0"/>
              </a:rPr>
              <a:t> Setiawan, Md. </a:t>
            </a:r>
            <a:r>
              <a:rPr lang="en-US" sz="1800" dirty="0" err="1">
                <a:effectLst/>
                <a:latin typeface="Times New Roman" panose="02020603050405020304" pitchFamily="18" charset="0"/>
                <a:ea typeface="Times New Roman" panose="02020603050405020304" pitchFamily="18" charset="0"/>
              </a:rPr>
              <a:t>Dendi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Maysanjaya</a:t>
            </a:r>
            <a:r>
              <a:rPr lang="en-US" sz="1800" dirty="0">
                <a:effectLst/>
                <a:latin typeface="Times New Roman" panose="02020603050405020304" pitchFamily="18" charset="0"/>
                <a:ea typeface="Times New Roman" panose="02020603050405020304" pitchFamily="18" charset="0"/>
              </a:rPr>
              <a:t>,” A Comparison of Classification Methods on Diagnosis of Thyroid </a:t>
            </a:r>
            <a:r>
              <a:rPr lang="en-US" sz="1800" dirty="0" err="1">
                <a:effectLst/>
                <a:latin typeface="Times New Roman" panose="02020603050405020304" pitchFamily="18" charset="0"/>
                <a:ea typeface="Times New Roman" panose="02020603050405020304" pitchFamily="18" charset="0"/>
              </a:rPr>
              <a:t>Diseases”IEEE</a:t>
            </a:r>
            <a:r>
              <a:rPr lang="en-US" sz="1800" dirty="0">
                <a:effectLst/>
                <a:latin typeface="Times New Roman" panose="02020603050405020304" pitchFamily="18" charset="0"/>
                <a:ea typeface="Times New Roman" panose="02020603050405020304" pitchFamily="18" charset="0"/>
              </a:rPr>
              <a:t> International Seminar on Intelligent Technology and Its Applications,2017.</a:t>
            </a:r>
            <a:endParaRPr lang="en-IN" sz="1800" dirty="0">
              <a:effectLst/>
              <a:latin typeface="Times New Roman" panose="02020603050405020304" pitchFamily="18" charset="0"/>
              <a:ea typeface="Times New Roman" panose="02020603050405020304" pitchFamily="18" charset="0"/>
            </a:endParaRPr>
          </a:p>
          <a:p>
            <a:pPr marL="0" indent="0">
              <a:spcAft>
                <a:spcPts val="20"/>
              </a:spcAft>
              <a:buNone/>
              <a:tabLst>
                <a:tab pos="3060700" algn="l"/>
              </a:tabLst>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lgn="just">
              <a:lnSpc>
                <a:spcPct val="103000"/>
              </a:lnSpc>
              <a:spcAft>
                <a:spcPts val="20"/>
              </a:spcAft>
              <a:tabLst>
                <a:tab pos="3060700" algn="l"/>
              </a:tabLst>
            </a:pPr>
            <a:r>
              <a:rPr lang="en-US" sz="1800" dirty="0">
                <a:effectLst/>
                <a:latin typeface="Times New Roman" panose="02020603050405020304" pitchFamily="18" charset="0"/>
                <a:ea typeface="Times New Roman" panose="02020603050405020304" pitchFamily="18" charset="0"/>
              </a:rPr>
              <a:t>[4]   Al-</a:t>
            </a:r>
            <a:r>
              <a:rPr lang="en-US" sz="1800" dirty="0" err="1">
                <a:effectLst/>
                <a:latin typeface="Times New Roman" panose="02020603050405020304" pitchFamily="18" charset="0"/>
                <a:ea typeface="Times New Roman" panose="02020603050405020304" pitchFamily="18" charset="0"/>
              </a:rPr>
              <a:t>muwaffaq</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Izdihar</a:t>
            </a:r>
            <a:r>
              <a:rPr lang="en-US" sz="1800" dirty="0">
                <a:effectLst/>
                <a:latin typeface="Times New Roman" panose="02020603050405020304" pitchFamily="18" charset="0"/>
                <a:ea typeface="Times New Roman" panose="02020603050405020304" pitchFamily="18" charset="0"/>
              </a:rPr>
              <a:t>, and Zeki </a:t>
            </a:r>
            <a:r>
              <a:rPr lang="en-US" sz="1800" dirty="0" err="1">
                <a:effectLst/>
                <a:latin typeface="Times New Roman" panose="02020603050405020304" pitchFamily="18" charset="0"/>
                <a:ea typeface="Times New Roman" panose="02020603050405020304" pitchFamily="18" charset="0"/>
              </a:rPr>
              <a:t>Bozkus</a:t>
            </a:r>
            <a:r>
              <a:rPr lang="en-US" sz="1800" dirty="0">
                <a:effectLst/>
                <a:latin typeface="Times New Roman" panose="02020603050405020304" pitchFamily="18" charset="0"/>
                <a:ea typeface="Times New Roman" panose="02020603050405020304" pitchFamily="18" charset="0"/>
              </a:rPr>
              <a:t>. "MLTDD: use of machine learning techniques for diagnosis of thyroid gland disorder." </a:t>
            </a:r>
            <a:r>
              <a:rPr lang="en-US" sz="1800" i="1" dirty="0" err="1">
                <a:effectLst/>
                <a:latin typeface="Times New Roman" panose="02020603050405020304" pitchFamily="18" charset="0"/>
                <a:ea typeface="Times New Roman" panose="02020603050405020304" pitchFamily="18" charset="0"/>
              </a:rPr>
              <a:t>Comput</a:t>
            </a:r>
            <a:r>
              <a:rPr lang="en-US" sz="1800" i="1" dirty="0">
                <a:effectLst/>
                <a:latin typeface="Times New Roman" panose="02020603050405020304" pitchFamily="18" charset="0"/>
                <a:ea typeface="Times New Roman" panose="02020603050405020304" pitchFamily="18" charset="0"/>
              </a:rPr>
              <a:t> Sci Inf Technol</a:t>
            </a:r>
            <a:r>
              <a:rPr lang="en-US" sz="1800" dirty="0">
                <a:effectLst/>
                <a:latin typeface="Times New Roman" panose="02020603050405020304" pitchFamily="18" charset="0"/>
                <a:ea typeface="Times New Roman" panose="02020603050405020304" pitchFamily="18" charset="0"/>
              </a:rPr>
              <a:t> (2016): 67-3.</a:t>
            </a:r>
            <a:r>
              <a:rPr lang="en-US" sz="1800" i="1"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marL="0" marR="187960" lvl="0" indent="0" algn="just" fontAlgn="base">
              <a:lnSpc>
                <a:spcPct val="103000"/>
              </a:lnSpc>
              <a:spcAft>
                <a:spcPts val="20"/>
              </a:spcAft>
              <a:buClr>
                <a:srgbClr val="000000"/>
              </a:buClr>
              <a:buSzPts val="800"/>
              <a:buNone/>
            </a:pPr>
            <a:endParaRPr lang="en-IN" sz="18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L="0" indent="0" eaLnBrk="1" hangingPunct="1">
              <a:lnSpc>
                <a:spcPct val="200000"/>
              </a:lnSpc>
              <a:buNone/>
            </a:pPr>
            <a:endParaRPr lang="en-US" altLang="en-US" sz="44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E091D559-D89A-05F9-0CF9-65C476B13D1D}"/>
              </a:ext>
            </a:extLst>
          </p:cNvPr>
          <p:cNvSpPr>
            <a:spLocks noGrp="1"/>
          </p:cNvSpPr>
          <p:nvPr>
            <p:ph type="title"/>
          </p:nvPr>
        </p:nvSpPr>
        <p:spPr/>
        <p:txBody>
          <a:bodyPr/>
          <a:lstStyle/>
          <a:p>
            <a:pPr eaLnBrk="1" hangingPunct="1"/>
            <a:r>
              <a:rPr lang="en-US" altLang="en-US"/>
              <a:t>References</a:t>
            </a:r>
          </a:p>
        </p:txBody>
      </p:sp>
      <p:sp>
        <p:nvSpPr>
          <p:cNvPr id="18435" name="Content Placeholder 2">
            <a:extLst>
              <a:ext uri="{FF2B5EF4-FFF2-40B4-BE49-F238E27FC236}">
                <a16:creationId xmlns:a16="http://schemas.microsoft.com/office/drawing/2014/main" id="{45962081-606A-872C-8E5A-403B33A6BF96}"/>
              </a:ext>
            </a:extLst>
          </p:cNvPr>
          <p:cNvSpPr>
            <a:spLocks noGrp="1"/>
          </p:cNvSpPr>
          <p:nvPr>
            <p:ph idx="1"/>
          </p:nvPr>
        </p:nvSpPr>
        <p:spPr/>
        <p:txBody>
          <a:bodyPr>
            <a:normAutofit fontScale="85000" lnSpcReduction="10000"/>
          </a:bodyPr>
          <a:lstStyle/>
          <a:p>
            <a:pPr algn="just">
              <a:lnSpc>
                <a:spcPct val="104000"/>
              </a:lnSpc>
              <a:spcAft>
                <a:spcPts val="15"/>
              </a:spcAft>
              <a:tabLst>
                <a:tab pos="3060700" algn="l"/>
              </a:tabLst>
            </a:pPr>
            <a:r>
              <a:rPr lang="en-US" sz="1800" dirty="0">
                <a:effectLst/>
                <a:latin typeface="Times New Roman" panose="02020603050405020304" pitchFamily="18" charset="0"/>
                <a:ea typeface="Times New Roman" panose="02020603050405020304" pitchFamily="18" charset="0"/>
              </a:rPr>
              <a:t>[5]   Prerana, Parveen Sehgal, and Khushboo Taneja. "Predictive data mining for diagnosis of thyroid disease using neural network." </a:t>
            </a:r>
            <a:r>
              <a:rPr lang="en-US" sz="1800" i="1" dirty="0">
                <a:effectLst/>
                <a:latin typeface="Times New Roman" panose="02020603050405020304" pitchFamily="18" charset="0"/>
                <a:ea typeface="Times New Roman" panose="02020603050405020304" pitchFamily="18" charset="0"/>
              </a:rPr>
              <a:t>International Journal of Research in Management, Science &amp; Technology</a:t>
            </a:r>
            <a:r>
              <a:rPr lang="en-US" sz="1800" dirty="0">
                <a:effectLst/>
                <a:latin typeface="Times New Roman" panose="02020603050405020304" pitchFamily="18" charset="0"/>
                <a:ea typeface="Times New Roman" panose="02020603050405020304" pitchFamily="18" charset="0"/>
              </a:rPr>
              <a:t> 3.2 (2015): 75-80.</a:t>
            </a:r>
            <a:r>
              <a:rPr lang="en-US" sz="1800" i="1" u="none" strike="noStrike" dirty="0">
                <a:effectLst/>
                <a:latin typeface="Times New Roman" panose="02020603050405020304" pitchFamily="18" charset="0"/>
                <a:ea typeface="Times New Roman" panose="02020603050405020304" pitchFamily="18" charset="0"/>
                <a:hlinkClick r:id="rId2">
                  <a:extLst>
                    <a:ext uri="{A12FA001-AC4F-418D-AE19-62706E023703}">
                      <ahyp:hlinkClr xmlns:ahyp="http://schemas.microsoft.com/office/drawing/2018/hyperlinkcolor" val="tx"/>
                    </a:ext>
                  </a:extLst>
                </a:hlinkClick>
              </a:rPr>
              <a:t> </a:t>
            </a:r>
            <a:endParaRPr lang="en-IN" sz="1800" dirty="0">
              <a:effectLst/>
              <a:latin typeface="Times New Roman" panose="02020603050405020304" pitchFamily="18" charset="0"/>
              <a:ea typeface="Times New Roman" panose="02020603050405020304" pitchFamily="18" charset="0"/>
            </a:endParaRPr>
          </a:p>
          <a:p>
            <a:pPr indent="44450" algn="ctr">
              <a:lnSpc>
                <a:spcPct val="107000"/>
              </a:lnSpc>
              <a:tabLst>
                <a:tab pos="3060700" algn="l"/>
              </a:tabLst>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lgn="just">
              <a:lnSpc>
                <a:spcPct val="104000"/>
              </a:lnSpc>
              <a:spcAft>
                <a:spcPts val="15"/>
              </a:spcAft>
              <a:tabLst>
                <a:tab pos="3060700" algn="l"/>
              </a:tabLst>
            </a:pPr>
            <a:r>
              <a:rPr lang="en-US" sz="1800" dirty="0">
                <a:effectLst/>
                <a:latin typeface="Times New Roman" panose="02020603050405020304" pitchFamily="18" charset="0"/>
                <a:ea typeface="Times New Roman" panose="02020603050405020304" pitchFamily="18" charset="0"/>
              </a:rPr>
              <a:t>[6]   Singh, Nikita, and Alka Jindal. "A segmentation method and comparison of classification methods for thyroid ultrasound images." </a:t>
            </a:r>
            <a:r>
              <a:rPr lang="en-US" sz="1800" i="1" dirty="0">
                <a:effectLst/>
                <a:latin typeface="Times New Roman" panose="02020603050405020304" pitchFamily="18" charset="0"/>
                <a:ea typeface="Times New Roman" panose="02020603050405020304" pitchFamily="18" charset="0"/>
              </a:rPr>
              <a:t>International Journal of Computer Applications</a:t>
            </a:r>
            <a:r>
              <a:rPr lang="en-US" sz="1800" dirty="0">
                <a:effectLst/>
                <a:latin typeface="Times New Roman" panose="02020603050405020304" pitchFamily="18" charset="0"/>
                <a:ea typeface="Times New Roman" panose="02020603050405020304" pitchFamily="18" charset="0"/>
              </a:rPr>
              <a:t> 50.11 (2012): 43-49.</a:t>
            </a:r>
            <a:endParaRPr lang="en-IN" sz="1800" dirty="0">
              <a:effectLst/>
              <a:latin typeface="Times New Roman" panose="02020603050405020304" pitchFamily="18" charset="0"/>
              <a:ea typeface="Times New Roman" panose="02020603050405020304" pitchFamily="18" charset="0"/>
            </a:endParaRPr>
          </a:p>
          <a:p>
            <a:pPr marL="292100" indent="0">
              <a:buNone/>
              <a:tabLst>
                <a:tab pos="3060700" algn="l"/>
              </a:tabLst>
            </a:pPr>
            <a:endParaRPr lang="en-IN" sz="1800" dirty="0">
              <a:effectLst/>
              <a:latin typeface="Times New Roman" panose="02020603050405020304" pitchFamily="18" charset="0"/>
              <a:ea typeface="Times New Roman" panose="02020603050405020304" pitchFamily="18" charset="0"/>
            </a:endParaRPr>
          </a:p>
          <a:p>
            <a:pPr algn="just">
              <a:lnSpc>
                <a:spcPct val="104000"/>
              </a:lnSpc>
              <a:spcAft>
                <a:spcPts val="15"/>
              </a:spcAft>
              <a:tabLst>
                <a:tab pos="3060700" algn="l"/>
              </a:tabLst>
            </a:pPr>
            <a:r>
              <a:rPr lang="en-US" sz="1800" dirty="0">
                <a:effectLst/>
                <a:latin typeface="Times New Roman" panose="02020603050405020304" pitchFamily="18" charset="0"/>
                <a:ea typeface="Times New Roman" panose="02020603050405020304" pitchFamily="18" charset="0"/>
              </a:rPr>
              <a:t>[7]  Banu, G. </a:t>
            </a:r>
            <a:r>
              <a:rPr lang="en-US" sz="1800" dirty="0" err="1">
                <a:effectLst/>
                <a:latin typeface="Times New Roman" panose="02020603050405020304" pitchFamily="18" charset="0"/>
                <a:ea typeface="Times New Roman" panose="02020603050405020304" pitchFamily="18" charset="0"/>
              </a:rPr>
              <a:t>Rasitha</a:t>
            </a:r>
            <a:r>
              <a:rPr lang="en-US" sz="1800" dirty="0">
                <a:effectLst/>
                <a:latin typeface="Times New Roman" panose="02020603050405020304" pitchFamily="18" charset="0"/>
                <a:ea typeface="Times New Roman" panose="02020603050405020304" pitchFamily="18" charset="0"/>
              </a:rPr>
              <a:t>. "Predicting thyroid disease using linear discriminant analysis (LDA) data mining technique." </a:t>
            </a:r>
            <a:r>
              <a:rPr lang="en-US" sz="1800" i="1" dirty="0" err="1">
                <a:effectLst/>
                <a:latin typeface="Times New Roman" panose="02020603050405020304" pitchFamily="18" charset="0"/>
                <a:ea typeface="Times New Roman" panose="02020603050405020304" pitchFamily="18" charset="0"/>
              </a:rPr>
              <a:t>Commun</a:t>
            </a:r>
            <a:r>
              <a:rPr lang="en-US" sz="1800" i="1" dirty="0">
                <a:effectLst/>
                <a:latin typeface="Times New Roman" panose="02020603050405020304" pitchFamily="18" charset="0"/>
                <a:ea typeface="Times New Roman" panose="02020603050405020304" pitchFamily="18" charset="0"/>
              </a:rPr>
              <a:t>. Appl. Electron.(CAE)</a:t>
            </a:r>
            <a:r>
              <a:rPr lang="en-US" sz="1800" dirty="0">
                <a:effectLst/>
                <a:latin typeface="Times New Roman" panose="02020603050405020304" pitchFamily="18" charset="0"/>
                <a:ea typeface="Times New Roman" panose="02020603050405020304" pitchFamily="18" charset="0"/>
              </a:rPr>
              <a:t> 4 (2016): 4-6.</a:t>
            </a:r>
            <a:endParaRPr lang="en-IN" sz="1800" dirty="0">
              <a:effectLst/>
              <a:latin typeface="Times New Roman" panose="02020603050405020304" pitchFamily="18" charset="0"/>
              <a:ea typeface="Times New Roman" panose="02020603050405020304" pitchFamily="18" charset="0"/>
            </a:endParaRPr>
          </a:p>
          <a:p>
            <a:pPr marL="0" indent="0">
              <a:lnSpc>
                <a:spcPct val="104000"/>
              </a:lnSpc>
              <a:spcAft>
                <a:spcPts val="15"/>
              </a:spcAft>
              <a:buNone/>
              <a:tabLst>
                <a:tab pos="3060700" algn="l"/>
              </a:tabLst>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lgn="just">
              <a:lnSpc>
                <a:spcPct val="103000"/>
              </a:lnSpc>
              <a:tabLst>
                <a:tab pos="3060700" algn="l"/>
              </a:tabLst>
            </a:pPr>
            <a:r>
              <a:rPr lang="en-US" sz="1800" dirty="0">
                <a:effectLst/>
                <a:latin typeface="Times New Roman" panose="02020603050405020304" pitchFamily="18" charset="0"/>
                <a:ea typeface="Times New Roman" panose="02020603050405020304" pitchFamily="18" charset="0"/>
              </a:rPr>
              <a:t>[8]  Mishra, </a:t>
            </a:r>
            <a:r>
              <a:rPr lang="en-US" sz="1800" dirty="0" err="1">
                <a:effectLst/>
                <a:latin typeface="Times New Roman" panose="02020603050405020304" pitchFamily="18" charset="0"/>
                <a:ea typeface="Times New Roman" panose="02020603050405020304" pitchFamily="18" charset="0"/>
              </a:rPr>
              <a:t>Sushruta</a:t>
            </a:r>
            <a:r>
              <a:rPr lang="en-US" sz="1800" dirty="0">
                <a:effectLst/>
                <a:latin typeface="Times New Roman" panose="02020603050405020304" pitchFamily="18" charset="0"/>
                <a:ea typeface="Times New Roman" panose="02020603050405020304" pitchFamily="18" charset="0"/>
              </a:rPr>
              <a:t>, et al. "Thyroid disorder analysis using random forest classifier." </a:t>
            </a:r>
            <a:r>
              <a:rPr lang="en-US" sz="1800" i="1" dirty="0">
                <a:effectLst/>
                <a:latin typeface="Times New Roman" panose="02020603050405020304" pitchFamily="18" charset="0"/>
                <a:ea typeface="Times New Roman" panose="02020603050405020304" pitchFamily="18" charset="0"/>
              </a:rPr>
              <a:t>Intelligent and Cloud Computing: Proceedings of ICICC 2019, Volume 2</a:t>
            </a:r>
            <a:r>
              <a:rPr lang="en-US" sz="1800" dirty="0">
                <a:effectLst/>
                <a:latin typeface="Times New Roman" panose="02020603050405020304" pitchFamily="18" charset="0"/>
                <a:ea typeface="Times New Roman" panose="02020603050405020304" pitchFamily="18" charset="0"/>
              </a:rPr>
              <a:t>. Springer Singapore, 2021.</a:t>
            </a:r>
            <a:endParaRPr lang="en-IN" sz="1800" dirty="0">
              <a:effectLst/>
              <a:latin typeface="Times New Roman" panose="02020603050405020304" pitchFamily="18" charset="0"/>
              <a:ea typeface="Times New Roman" panose="02020603050405020304" pitchFamily="18" charset="0"/>
            </a:endParaRPr>
          </a:p>
          <a:p>
            <a:pPr marL="342900" marR="187960" lvl="0" indent="-342900" algn="just" fontAlgn="base">
              <a:lnSpc>
                <a:spcPct val="103000"/>
              </a:lnSpc>
              <a:spcAft>
                <a:spcPts val="20"/>
              </a:spcAft>
              <a:buClr>
                <a:srgbClr val="000000"/>
              </a:buClr>
              <a:buSzPts val="800"/>
              <a:buFont typeface="+mj-lt"/>
              <a:buAutoNum type="arabicPeriod"/>
            </a:pPr>
            <a:endParaRPr lang="en-IN" sz="18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L="0" indent="0" eaLnBrk="1" hangingPunct="1">
              <a:lnSpc>
                <a:spcPct val="200000"/>
              </a:lnSpc>
              <a:buNone/>
            </a:pPr>
            <a:endParaRPr lang="en-US" altLang="en-US" sz="4400" dirty="0"/>
          </a:p>
        </p:txBody>
      </p:sp>
    </p:spTree>
    <p:extLst>
      <p:ext uri="{BB962C8B-B14F-4D97-AF65-F5344CB8AC3E}">
        <p14:creationId xmlns:p14="http://schemas.microsoft.com/office/powerpoint/2010/main" val="37935861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a:extLst>
              <a:ext uri="{FF2B5EF4-FFF2-40B4-BE49-F238E27FC236}">
                <a16:creationId xmlns:a16="http://schemas.microsoft.com/office/drawing/2014/main" id="{0D3E34D9-B924-9064-D3BE-8E51E58CF440}"/>
              </a:ext>
            </a:extLst>
          </p:cNvPr>
          <p:cNvSpPr>
            <a:spLocks noGrp="1"/>
          </p:cNvSpPr>
          <p:nvPr>
            <p:ph type="title"/>
          </p:nvPr>
        </p:nvSpPr>
        <p:spPr>
          <a:xfrm>
            <a:off x="484710" y="452718"/>
            <a:ext cx="7055380" cy="1452282"/>
          </a:xfrm>
        </p:spPr>
        <p:txBody>
          <a:bodyPr/>
          <a:lstStyle/>
          <a:p>
            <a:r>
              <a:rPr lang="en-US" altLang="en-US" dirty="0"/>
              <a:t>SCOPE </a:t>
            </a:r>
            <a:endParaRPr lang="en-IN" altLang="en-US" dirty="0"/>
          </a:p>
        </p:txBody>
      </p:sp>
      <p:sp>
        <p:nvSpPr>
          <p:cNvPr id="3075" name="Content Placeholder 2">
            <a:extLst>
              <a:ext uri="{FF2B5EF4-FFF2-40B4-BE49-F238E27FC236}">
                <a16:creationId xmlns:a16="http://schemas.microsoft.com/office/drawing/2014/main" id="{1426DCC4-C36B-DBB0-36A6-E3D2030D4F84}"/>
              </a:ext>
            </a:extLst>
          </p:cNvPr>
          <p:cNvSpPr>
            <a:spLocks noGrp="1"/>
          </p:cNvSpPr>
          <p:nvPr>
            <p:ph idx="1"/>
          </p:nvPr>
        </p:nvSpPr>
        <p:spPr>
          <a:xfrm>
            <a:off x="228600" y="1981199"/>
            <a:ext cx="8077200" cy="4267207"/>
          </a:xfrm>
        </p:spPr>
        <p:txBody>
          <a:bodyPr/>
          <a:lstStyle/>
          <a:p>
            <a:pPr algn="l">
              <a:buFont typeface="+mj-lt"/>
              <a:buAutoNum type="arabicPeriod"/>
            </a:pPr>
            <a:r>
              <a:rPr lang="en-IN" sz="2800" b="0" i="0" dirty="0">
                <a:effectLst/>
                <a:latin typeface="Söhne"/>
              </a:rPr>
              <a:t>To predict thyroid diseases using different classification techniques.</a:t>
            </a:r>
          </a:p>
          <a:p>
            <a:pPr algn="l">
              <a:buFont typeface="+mj-lt"/>
              <a:buAutoNum type="arabicPeriod"/>
            </a:pPr>
            <a:r>
              <a:rPr lang="en-IN" sz="2800" b="0" i="0" dirty="0">
                <a:effectLst/>
                <a:latin typeface="Söhne"/>
              </a:rPr>
              <a:t>To compare four classification models, including Naive Bayes, Decision Tree, Logistic Regression, and Random Forest, and determine which model has the best classification rate.</a:t>
            </a:r>
          </a:p>
          <a:p>
            <a:pPr>
              <a:lnSpc>
                <a:spcPct val="200000"/>
              </a:lnSpc>
            </a:pPr>
            <a:endParaRPr lang="en-IN" altLang="en-US" dirty="0"/>
          </a:p>
        </p:txBody>
      </p:sp>
    </p:spTree>
    <p:extLst>
      <p:ext uri="{BB962C8B-B14F-4D97-AF65-F5344CB8AC3E}">
        <p14:creationId xmlns:p14="http://schemas.microsoft.com/office/powerpoint/2010/main" val="33444923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1">
            <a:extLst>
              <a:ext uri="{FF2B5EF4-FFF2-40B4-BE49-F238E27FC236}">
                <a16:creationId xmlns:a16="http://schemas.microsoft.com/office/drawing/2014/main" id="{1510982D-727F-07C1-AEDD-2B22E14771AF}"/>
              </a:ext>
            </a:extLst>
          </p:cNvPr>
          <p:cNvSpPr>
            <a:spLocks noGrp="1"/>
          </p:cNvSpPr>
          <p:nvPr>
            <p:ph type="title"/>
          </p:nvPr>
        </p:nvSpPr>
        <p:spPr/>
        <p:txBody>
          <a:bodyPr/>
          <a:lstStyle/>
          <a:p>
            <a:pPr eaLnBrk="1" hangingPunct="1"/>
            <a:r>
              <a:rPr lang="en-US" altLang="en-US" dirty="0"/>
              <a:t>Abstract</a:t>
            </a:r>
          </a:p>
        </p:txBody>
      </p:sp>
      <p:sp>
        <p:nvSpPr>
          <p:cNvPr id="4099" name="Content Placeholder 2">
            <a:extLst>
              <a:ext uri="{FF2B5EF4-FFF2-40B4-BE49-F238E27FC236}">
                <a16:creationId xmlns:a16="http://schemas.microsoft.com/office/drawing/2014/main" id="{158CDFB0-492D-CD7B-8E10-AAC4667AEAD2}"/>
              </a:ext>
            </a:extLst>
          </p:cNvPr>
          <p:cNvSpPr>
            <a:spLocks noGrp="1"/>
          </p:cNvSpPr>
          <p:nvPr>
            <p:ph idx="1"/>
          </p:nvPr>
        </p:nvSpPr>
        <p:spPr>
          <a:xfrm>
            <a:off x="483974" y="1371600"/>
            <a:ext cx="8050426" cy="5181599"/>
          </a:xfrm>
        </p:spPr>
        <p:txBody>
          <a:bodyPr>
            <a:normAutofit/>
          </a:bodyPr>
          <a:lstStyle/>
          <a:p>
            <a:pPr algn="l">
              <a:buFont typeface="+mj-lt"/>
              <a:buAutoNum type="arabicPeriod"/>
            </a:pPr>
            <a:r>
              <a:rPr lang="en-IN" sz="2000" b="0" i="0" dirty="0">
                <a:effectLst/>
                <a:latin typeface="Söhne"/>
              </a:rPr>
              <a:t>Data mining techniques are essential for early and accurate diagnosis of thyroid diseases.</a:t>
            </a:r>
          </a:p>
          <a:p>
            <a:pPr algn="l">
              <a:buFont typeface="+mj-lt"/>
              <a:buAutoNum type="arabicPeriod"/>
            </a:pPr>
            <a:r>
              <a:rPr lang="en-IN" sz="2000" b="0" i="0" dirty="0">
                <a:effectLst/>
                <a:latin typeface="Söhne"/>
              </a:rPr>
              <a:t>This study uses different classification techniques to predict thyroid diseases and explores the correlation between various factors.</a:t>
            </a:r>
          </a:p>
          <a:p>
            <a:pPr algn="l">
              <a:buFont typeface="+mj-lt"/>
              <a:buAutoNum type="arabicPeriod"/>
            </a:pPr>
            <a:r>
              <a:rPr lang="en-IN" sz="2000" b="0" i="0" dirty="0">
                <a:effectLst/>
                <a:latin typeface="Söhne"/>
              </a:rPr>
              <a:t>Four classification models, including Naive Bayes, Decision Tree, Logistic Regression, and Random Forest, are compared to determine the best classification rate.</a:t>
            </a:r>
          </a:p>
          <a:p>
            <a:pPr algn="l">
              <a:buFont typeface="+mj-lt"/>
              <a:buAutoNum type="arabicPeriod"/>
            </a:pPr>
            <a:r>
              <a:rPr lang="en-IN" sz="2000" b="0" i="0" dirty="0">
                <a:effectLst/>
                <a:latin typeface="Söhne"/>
              </a:rPr>
              <a:t>The Decision Tree and Random Forest model had the highest classification rate, making it the most effective classification technique for predicting thyroid diseases.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0D16A444-9560-46FA-D87B-FECDB9335EE1}"/>
              </a:ext>
            </a:extLst>
          </p:cNvPr>
          <p:cNvSpPr>
            <a:spLocks noGrp="1"/>
          </p:cNvSpPr>
          <p:nvPr>
            <p:ph type="title"/>
          </p:nvPr>
        </p:nvSpPr>
        <p:spPr>
          <a:xfrm>
            <a:off x="457200" y="274638"/>
            <a:ext cx="8229600" cy="792162"/>
          </a:xfrm>
        </p:spPr>
        <p:txBody>
          <a:bodyPr/>
          <a:lstStyle/>
          <a:p>
            <a:pPr eaLnBrk="1" hangingPunct="1"/>
            <a:r>
              <a:rPr lang="en-US" altLang="en-US" dirty="0"/>
              <a:t>Literature Survey</a:t>
            </a:r>
          </a:p>
        </p:txBody>
      </p:sp>
      <p:sp>
        <p:nvSpPr>
          <p:cNvPr id="5123" name="Content Placeholder 2">
            <a:extLst>
              <a:ext uri="{FF2B5EF4-FFF2-40B4-BE49-F238E27FC236}">
                <a16:creationId xmlns:a16="http://schemas.microsoft.com/office/drawing/2014/main" id="{7EE7BDAC-085A-4571-0CC8-92C3FA90C786}"/>
              </a:ext>
            </a:extLst>
          </p:cNvPr>
          <p:cNvSpPr>
            <a:spLocks noGrp="1"/>
          </p:cNvSpPr>
          <p:nvPr>
            <p:ph idx="1"/>
          </p:nvPr>
        </p:nvSpPr>
        <p:spPr/>
        <p:txBody>
          <a:bodyPr/>
          <a:lstStyle/>
          <a:p>
            <a:pPr marL="0" indent="0" eaLnBrk="1" hangingPunct="1">
              <a:lnSpc>
                <a:spcPct val="150000"/>
              </a:lnSpc>
              <a:buNone/>
            </a:pPr>
            <a:endParaRPr lang="en-US" altLang="en-US" sz="4400" dirty="0"/>
          </a:p>
          <a:p>
            <a:pPr eaLnBrk="1" hangingPunct="1">
              <a:lnSpc>
                <a:spcPct val="150000"/>
              </a:lnSpc>
            </a:pPr>
            <a:endParaRPr lang="en-US" altLang="en-US" sz="4400" dirty="0"/>
          </a:p>
          <a:p>
            <a:pPr marL="0" indent="0" eaLnBrk="1" hangingPunct="1">
              <a:lnSpc>
                <a:spcPct val="150000"/>
              </a:lnSpc>
              <a:buNone/>
            </a:pPr>
            <a:endParaRPr lang="en-US" altLang="en-US" sz="4400" dirty="0"/>
          </a:p>
        </p:txBody>
      </p:sp>
      <p:graphicFrame>
        <p:nvGraphicFramePr>
          <p:cNvPr id="4" name="Table 3">
            <a:extLst>
              <a:ext uri="{FF2B5EF4-FFF2-40B4-BE49-F238E27FC236}">
                <a16:creationId xmlns:a16="http://schemas.microsoft.com/office/drawing/2014/main" id="{B27DA3DC-C833-C094-AC13-87E2200853C6}"/>
              </a:ext>
            </a:extLst>
          </p:cNvPr>
          <p:cNvGraphicFramePr>
            <a:graphicFrameLocks noGrp="1"/>
          </p:cNvGraphicFramePr>
          <p:nvPr>
            <p:extLst>
              <p:ext uri="{D42A27DB-BD31-4B8C-83A1-F6EECF244321}">
                <p14:modId xmlns:p14="http://schemas.microsoft.com/office/powerpoint/2010/main" val="1164999409"/>
              </p:ext>
            </p:extLst>
          </p:nvPr>
        </p:nvGraphicFramePr>
        <p:xfrm>
          <a:off x="152401" y="1274915"/>
          <a:ext cx="8839201" cy="5430685"/>
        </p:xfrm>
        <a:graphic>
          <a:graphicData uri="http://schemas.openxmlformats.org/drawingml/2006/table">
            <a:tbl>
              <a:tblPr firstRow="1" bandRow="1">
                <a:tableStyleId>{5C22544A-7EE6-4342-B048-85BDC9FD1C3A}</a:tableStyleId>
              </a:tblPr>
              <a:tblGrid>
                <a:gridCol w="792275">
                  <a:extLst>
                    <a:ext uri="{9D8B030D-6E8A-4147-A177-3AD203B41FA5}">
                      <a16:colId xmlns:a16="http://schemas.microsoft.com/office/drawing/2014/main" val="20000"/>
                    </a:ext>
                  </a:extLst>
                </a:gridCol>
                <a:gridCol w="1265124">
                  <a:extLst>
                    <a:ext uri="{9D8B030D-6E8A-4147-A177-3AD203B41FA5}">
                      <a16:colId xmlns:a16="http://schemas.microsoft.com/office/drawing/2014/main" val="20001"/>
                    </a:ext>
                  </a:extLst>
                </a:gridCol>
                <a:gridCol w="3962400">
                  <a:extLst>
                    <a:ext uri="{9D8B030D-6E8A-4147-A177-3AD203B41FA5}">
                      <a16:colId xmlns:a16="http://schemas.microsoft.com/office/drawing/2014/main" val="20002"/>
                    </a:ext>
                  </a:extLst>
                </a:gridCol>
                <a:gridCol w="1295400">
                  <a:extLst>
                    <a:ext uri="{9D8B030D-6E8A-4147-A177-3AD203B41FA5}">
                      <a16:colId xmlns:a16="http://schemas.microsoft.com/office/drawing/2014/main" val="1920413289"/>
                    </a:ext>
                  </a:extLst>
                </a:gridCol>
                <a:gridCol w="1524002">
                  <a:extLst>
                    <a:ext uri="{9D8B030D-6E8A-4147-A177-3AD203B41FA5}">
                      <a16:colId xmlns:a16="http://schemas.microsoft.com/office/drawing/2014/main" val="4276625633"/>
                    </a:ext>
                  </a:extLst>
                </a:gridCol>
              </a:tblGrid>
              <a:tr h="1160514">
                <a:tc>
                  <a:txBody>
                    <a:bodyPr/>
                    <a:lstStyle/>
                    <a:p>
                      <a:r>
                        <a:rPr lang="en-US" sz="1800" dirty="0"/>
                        <a:t>S.</a:t>
                      </a:r>
                      <a:r>
                        <a:rPr lang="en-US" sz="1800" baseline="0" dirty="0"/>
                        <a:t> No</a:t>
                      </a:r>
                      <a:endParaRPr lang="en-IN" sz="1800" dirty="0"/>
                    </a:p>
                  </a:txBody>
                  <a:tcPr marT="45697" marB="45697"/>
                </a:tc>
                <a:tc>
                  <a:txBody>
                    <a:bodyPr/>
                    <a:lstStyle/>
                    <a:p>
                      <a:r>
                        <a:rPr lang="en-US" sz="1800" dirty="0"/>
                        <a:t>Name of the paper</a:t>
                      </a:r>
                      <a:endParaRPr lang="en-IN" sz="1800" dirty="0"/>
                    </a:p>
                  </a:txBody>
                  <a:tcPr marT="45697" marB="45697"/>
                </a:tc>
                <a:tc>
                  <a:txBody>
                    <a:bodyPr/>
                    <a:lstStyle/>
                    <a:p>
                      <a:r>
                        <a:rPr lang="en-US" sz="1800" dirty="0"/>
                        <a:t>Objective </a:t>
                      </a:r>
                      <a:endParaRPr lang="en-IN" sz="1800" dirty="0"/>
                    </a:p>
                  </a:txBody>
                  <a:tcPr marT="45697" marB="45697"/>
                </a:tc>
                <a:tc>
                  <a:txBody>
                    <a:bodyPr/>
                    <a:lstStyle/>
                    <a:p>
                      <a:r>
                        <a:rPr lang="en-US" sz="1800" dirty="0"/>
                        <a:t>Pros</a:t>
                      </a:r>
                      <a:endParaRPr lang="en-IN" sz="1800" dirty="0"/>
                    </a:p>
                  </a:txBody>
                  <a:tcPr marT="45697" marB="45697"/>
                </a:tc>
                <a:tc>
                  <a:txBody>
                    <a:bodyPr/>
                    <a:lstStyle/>
                    <a:p>
                      <a:r>
                        <a:rPr lang="en-US" sz="1800" dirty="0"/>
                        <a:t>Cons</a:t>
                      </a:r>
                      <a:endParaRPr lang="en-IN" sz="1800" dirty="0"/>
                    </a:p>
                  </a:txBody>
                  <a:tcPr marT="45697" marB="45697"/>
                </a:tc>
                <a:extLst>
                  <a:ext uri="{0D108BD9-81ED-4DB2-BD59-A6C34878D82A}">
                    <a16:rowId xmlns:a16="http://schemas.microsoft.com/office/drawing/2014/main" val="10000"/>
                  </a:ext>
                </a:extLst>
              </a:tr>
              <a:tr h="1889583">
                <a:tc>
                  <a:txBody>
                    <a:bodyPr/>
                    <a:lstStyle/>
                    <a:p>
                      <a:r>
                        <a:rPr lang="en-US" sz="1400" b="1" dirty="0"/>
                        <a:t>1.</a:t>
                      </a:r>
                      <a:endParaRPr lang="en-IN" sz="1400" b="1"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sz="1000" b="1" kern="1200" dirty="0">
                          <a:solidFill>
                            <a:schemeClr val="dk1"/>
                          </a:solidFill>
                          <a:effectLst/>
                          <a:latin typeface="+mn-lt"/>
                          <a:ea typeface="+mn-ea"/>
                          <a:cs typeface="+mn-cs"/>
                        </a:rPr>
                        <a:t>Prediction of thyroid Disease Using Data Mining Techniques</a:t>
                      </a:r>
                      <a:endParaRPr lang="en-IN" sz="1000" b="1" kern="1200" dirty="0">
                        <a:solidFill>
                          <a:schemeClr val="dk1"/>
                        </a:solidFill>
                        <a:effectLst/>
                        <a:latin typeface="+mn-lt"/>
                        <a:ea typeface="+mn-ea"/>
                        <a:cs typeface="+mn-cs"/>
                      </a:endParaRPr>
                    </a:p>
                    <a:p>
                      <a:endParaRPr lang="en-IN" sz="1100" dirty="0"/>
                    </a:p>
                  </a:txBody>
                  <a:tcPr marT="45697" marB="45697"/>
                </a:tc>
                <a:tc>
                  <a:txBody>
                    <a:bodyPr/>
                    <a:lstStyle/>
                    <a:p>
                      <a:pPr marL="0" marR="0" lvl="0" indent="0" algn="just" defTabSz="457207" rtl="0" eaLnBrk="1" fontAlgn="auto" latinLnBrk="0" hangingPunct="1">
                        <a:lnSpc>
                          <a:spcPct val="100000"/>
                        </a:lnSpc>
                        <a:spcBef>
                          <a:spcPts val="0"/>
                        </a:spcBef>
                        <a:spcAft>
                          <a:spcPts val="0"/>
                        </a:spcAft>
                        <a:buClrTx/>
                        <a:buSzTx/>
                        <a:buFontTx/>
                        <a:buNone/>
                        <a:tabLst/>
                        <a:defRPr/>
                      </a:pPr>
                      <a:r>
                        <a:rPr lang="en-IN" sz="1100" b="1" kern="1200" dirty="0">
                          <a:solidFill>
                            <a:schemeClr val="dk1"/>
                          </a:solidFill>
                          <a:effectLst/>
                          <a:latin typeface="+mn-lt"/>
                          <a:ea typeface="+mn-ea"/>
                          <a:cs typeface="+mn-cs"/>
                        </a:rPr>
                        <a:t> </a:t>
                      </a:r>
                      <a:r>
                        <a:rPr lang="en-US" sz="1000" b="1" kern="1200" dirty="0">
                          <a:solidFill>
                            <a:schemeClr val="dk1"/>
                          </a:solidFill>
                          <a:effectLst/>
                          <a:latin typeface="+mn-lt"/>
                          <a:ea typeface="+mn-ea"/>
                          <a:cs typeface="+mn-cs"/>
                        </a:rPr>
                        <a:t>Decision-making, disease diagnosis, and better patient care at lower costs are all made possible by data mining techniques, which are crucial in the healthcare industry. Classification of thyroid disorders is a critical task. This study aims to explore the relationship between TSH, T3, and T4 values and hyper- and hypothyroidism by using several classification approaches to predict thyroid problems.</a:t>
                      </a:r>
                      <a:endParaRPr lang="en-IN" sz="1000" b="1" kern="1200" dirty="0">
                        <a:solidFill>
                          <a:schemeClr val="dk1"/>
                        </a:solidFill>
                        <a:effectLst/>
                        <a:latin typeface="+mn-lt"/>
                        <a:ea typeface="+mn-ea"/>
                        <a:cs typeface="+mn-cs"/>
                      </a:endParaRPr>
                    </a:p>
                    <a:p>
                      <a:endParaRPr lang="en-IN" sz="1100"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IN" sz="1000" b="1" kern="1200" dirty="0">
                          <a:solidFill>
                            <a:schemeClr val="dk1"/>
                          </a:solidFill>
                          <a:effectLst/>
                          <a:latin typeface="+mn-lt"/>
                          <a:ea typeface="+mn-ea"/>
                          <a:cs typeface="+mn-cs"/>
                        </a:rPr>
                        <a:t>The authors used multiple classification algorithms to predict thyroid disease, indicating a thorough exploration of the problem.</a:t>
                      </a:r>
                    </a:p>
                    <a:p>
                      <a:endParaRPr lang="en-IN" sz="1100"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IN" sz="1000" b="1" kern="1200" dirty="0">
                          <a:solidFill>
                            <a:schemeClr val="dk1"/>
                          </a:solidFill>
                          <a:effectLst/>
                          <a:latin typeface="+mn-lt"/>
                          <a:ea typeface="+mn-ea"/>
                          <a:cs typeface="+mn-cs"/>
                        </a:rPr>
                        <a:t>The paper does not provide a comparison of the results obtained with those from similar studies, which could limit the validity of the findings</a:t>
                      </a:r>
                      <a:r>
                        <a:rPr lang="en-IN" sz="1000" kern="1200" dirty="0">
                          <a:solidFill>
                            <a:schemeClr val="dk1"/>
                          </a:solidFill>
                          <a:effectLst/>
                          <a:latin typeface="+mn-lt"/>
                          <a:ea typeface="+mn-ea"/>
                          <a:cs typeface="+mn-cs"/>
                        </a:rPr>
                        <a:t>.</a:t>
                      </a:r>
                    </a:p>
                    <a:p>
                      <a:endParaRPr lang="en-IN" sz="1100" dirty="0"/>
                    </a:p>
                  </a:txBody>
                  <a:tcPr marT="45697" marB="45697"/>
                </a:tc>
                <a:extLst>
                  <a:ext uri="{0D108BD9-81ED-4DB2-BD59-A6C34878D82A}">
                    <a16:rowId xmlns:a16="http://schemas.microsoft.com/office/drawing/2014/main" val="2687551338"/>
                  </a:ext>
                </a:extLst>
              </a:tr>
              <a:tr h="2380588">
                <a:tc>
                  <a:txBody>
                    <a:bodyPr/>
                    <a:lstStyle/>
                    <a:p>
                      <a:r>
                        <a:rPr lang="en-US" sz="1400" b="1" dirty="0"/>
                        <a:t>2.</a:t>
                      </a:r>
                      <a:endParaRPr lang="en-IN" sz="1400" b="1"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sz="1000" b="1" kern="1200" dirty="0">
                          <a:solidFill>
                            <a:schemeClr val="dk1"/>
                          </a:solidFill>
                          <a:effectLst/>
                          <a:latin typeface="+mn-lt"/>
                          <a:ea typeface="+mn-ea"/>
                          <a:cs typeface="+mn-cs"/>
                        </a:rPr>
                        <a:t>A Comparison of Classification Methods on Diagnosis of Thyroid Diseases</a:t>
                      </a:r>
                      <a:endParaRPr lang="en-IN" sz="1000" b="1" kern="1200" dirty="0">
                        <a:solidFill>
                          <a:schemeClr val="dk1"/>
                        </a:solidFill>
                        <a:effectLst/>
                        <a:latin typeface="+mn-lt"/>
                        <a:ea typeface="+mn-ea"/>
                        <a:cs typeface="+mn-cs"/>
                      </a:endParaRPr>
                    </a:p>
                    <a:p>
                      <a:endParaRPr lang="en-IN" sz="1100" dirty="0"/>
                    </a:p>
                  </a:txBody>
                  <a:tcPr marT="45697" marB="45697"/>
                </a:tc>
                <a:tc>
                  <a:txBody>
                    <a:bodyPr/>
                    <a:lstStyle/>
                    <a:p>
                      <a:pPr marL="0" marR="0" lvl="0" indent="0" algn="just" defTabSz="457207" rtl="0" eaLnBrk="1" fontAlgn="auto" latinLnBrk="0" hangingPunct="1">
                        <a:lnSpc>
                          <a:spcPct val="100000"/>
                        </a:lnSpc>
                        <a:spcBef>
                          <a:spcPts val="0"/>
                        </a:spcBef>
                        <a:spcAft>
                          <a:spcPts val="0"/>
                        </a:spcAft>
                        <a:buClrTx/>
                        <a:buSzTx/>
                        <a:buFontTx/>
                        <a:buNone/>
                        <a:tabLst/>
                        <a:defRPr/>
                      </a:pPr>
                      <a:r>
                        <a:rPr lang="en-US" sz="1000" b="1" kern="1200" dirty="0">
                          <a:solidFill>
                            <a:schemeClr val="dk1"/>
                          </a:solidFill>
                          <a:effectLst/>
                          <a:latin typeface="+mn-lt"/>
                          <a:ea typeface="+mn-ea"/>
                          <a:cs typeface="+mn-cs"/>
                        </a:rPr>
                        <a:t>Thyroxine (T4) and triiodothyronine(T3), two hormones that the thyroid gland produces, play a significant role in regulating a number of body activities (T3). Hypothyroidism or hyperthyroidism, which can cause a number of health issues, might come from an imbalance in the production of these hormones Machine learning techniques have been used to classify thyroid diseases using a dataset of 215 instances from the UCI machine learning repository. The Multilayer Perceptron (MLP) strategy has the highest accuracy, reaching to 96.74%, while the Back Propagation Algorithm (BPA) strategy has the lowest accuracy, at 69.77%, according to the results.</a:t>
                      </a:r>
                      <a:endParaRPr lang="en-IN" sz="1000" b="1" kern="1200" dirty="0">
                        <a:solidFill>
                          <a:schemeClr val="dk1"/>
                        </a:solidFill>
                        <a:effectLst/>
                        <a:latin typeface="+mn-lt"/>
                        <a:ea typeface="+mn-ea"/>
                        <a:cs typeface="+mn-cs"/>
                      </a:endParaRPr>
                    </a:p>
                    <a:p>
                      <a:endParaRPr lang="en-IN" sz="1100"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sz="1000" b="1" kern="1200" dirty="0">
                          <a:solidFill>
                            <a:schemeClr val="dk1"/>
                          </a:solidFill>
                          <a:effectLst/>
                          <a:latin typeface="+mn-lt"/>
                          <a:ea typeface="+mn-ea"/>
                          <a:cs typeface="+mn-cs"/>
                        </a:rPr>
                        <a:t>The paper provides a detailed explanation of the classification methods used, including decision trees, random forests, and naive Bayes</a:t>
                      </a:r>
                      <a:r>
                        <a:rPr lang="en-US" sz="1000" kern="1200" dirty="0">
                          <a:solidFill>
                            <a:schemeClr val="dk1"/>
                          </a:solidFill>
                          <a:effectLst/>
                          <a:latin typeface="+mn-lt"/>
                          <a:ea typeface="+mn-ea"/>
                          <a:cs typeface="+mn-cs"/>
                        </a:rPr>
                        <a:t>.</a:t>
                      </a:r>
                      <a:endParaRPr lang="en-IN" sz="1000" kern="1200" dirty="0">
                        <a:solidFill>
                          <a:schemeClr val="dk1"/>
                        </a:solidFill>
                        <a:effectLst/>
                        <a:latin typeface="+mn-lt"/>
                        <a:ea typeface="+mn-ea"/>
                        <a:cs typeface="+mn-cs"/>
                      </a:endParaRPr>
                    </a:p>
                    <a:p>
                      <a:endParaRPr lang="en-IN" sz="1100"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sz="1000" b="1" kern="1200" dirty="0">
                          <a:solidFill>
                            <a:schemeClr val="dk1"/>
                          </a:solidFill>
                          <a:effectLst/>
                          <a:latin typeface="+mn-lt"/>
                          <a:ea typeface="+mn-ea"/>
                          <a:cs typeface="+mn-cs"/>
                        </a:rPr>
                        <a:t>The study did not account for potential confounding factors that could impact the accuracy of the classification methods, such as medication usage or comorbidities</a:t>
                      </a:r>
                      <a:r>
                        <a:rPr lang="en-US" sz="1000" kern="1200" dirty="0">
                          <a:solidFill>
                            <a:schemeClr val="dk1"/>
                          </a:solidFill>
                          <a:effectLst/>
                          <a:latin typeface="+mn-lt"/>
                          <a:ea typeface="+mn-ea"/>
                          <a:cs typeface="+mn-cs"/>
                        </a:rPr>
                        <a:t>.</a:t>
                      </a:r>
                      <a:endParaRPr lang="en-IN" sz="1000" kern="1200" dirty="0">
                        <a:solidFill>
                          <a:schemeClr val="dk1"/>
                        </a:solidFill>
                        <a:effectLst/>
                        <a:latin typeface="+mn-lt"/>
                        <a:ea typeface="+mn-ea"/>
                        <a:cs typeface="+mn-cs"/>
                      </a:endParaRPr>
                    </a:p>
                    <a:p>
                      <a:endParaRPr lang="en-IN" sz="1100" dirty="0"/>
                    </a:p>
                  </a:txBody>
                  <a:tcPr marT="45697" marB="45697"/>
                </a:tc>
                <a:extLst>
                  <a:ext uri="{0D108BD9-81ED-4DB2-BD59-A6C34878D82A}">
                    <a16:rowId xmlns:a16="http://schemas.microsoft.com/office/drawing/2014/main" val="2372324381"/>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0D16A444-9560-46FA-D87B-FECDB9335EE1}"/>
              </a:ext>
            </a:extLst>
          </p:cNvPr>
          <p:cNvSpPr>
            <a:spLocks noGrp="1"/>
          </p:cNvSpPr>
          <p:nvPr>
            <p:ph type="title"/>
          </p:nvPr>
        </p:nvSpPr>
        <p:spPr>
          <a:xfrm>
            <a:off x="457200" y="274638"/>
            <a:ext cx="8229600" cy="792162"/>
          </a:xfrm>
        </p:spPr>
        <p:txBody>
          <a:bodyPr/>
          <a:lstStyle/>
          <a:p>
            <a:pPr eaLnBrk="1" hangingPunct="1"/>
            <a:r>
              <a:rPr lang="en-US" altLang="en-US" dirty="0"/>
              <a:t>Literature Survey</a:t>
            </a:r>
          </a:p>
        </p:txBody>
      </p:sp>
      <p:sp>
        <p:nvSpPr>
          <p:cNvPr id="5123" name="Content Placeholder 2">
            <a:extLst>
              <a:ext uri="{FF2B5EF4-FFF2-40B4-BE49-F238E27FC236}">
                <a16:creationId xmlns:a16="http://schemas.microsoft.com/office/drawing/2014/main" id="{7EE7BDAC-085A-4571-0CC8-92C3FA90C786}"/>
              </a:ext>
            </a:extLst>
          </p:cNvPr>
          <p:cNvSpPr>
            <a:spLocks noGrp="1"/>
          </p:cNvSpPr>
          <p:nvPr>
            <p:ph idx="1"/>
          </p:nvPr>
        </p:nvSpPr>
        <p:spPr/>
        <p:txBody>
          <a:bodyPr/>
          <a:lstStyle/>
          <a:p>
            <a:pPr marL="0" indent="0" eaLnBrk="1" hangingPunct="1">
              <a:lnSpc>
                <a:spcPct val="150000"/>
              </a:lnSpc>
              <a:buNone/>
            </a:pPr>
            <a:endParaRPr lang="en-US" altLang="en-US" sz="4400" dirty="0"/>
          </a:p>
          <a:p>
            <a:pPr eaLnBrk="1" hangingPunct="1">
              <a:lnSpc>
                <a:spcPct val="150000"/>
              </a:lnSpc>
            </a:pPr>
            <a:endParaRPr lang="en-US" altLang="en-US" sz="4400" dirty="0"/>
          </a:p>
          <a:p>
            <a:pPr marL="0" indent="0" eaLnBrk="1" hangingPunct="1">
              <a:lnSpc>
                <a:spcPct val="150000"/>
              </a:lnSpc>
              <a:buNone/>
            </a:pPr>
            <a:endParaRPr lang="en-US" altLang="en-US" sz="4400" dirty="0"/>
          </a:p>
        </p:txBody>
      </p:sp>
      <p:graphicFrame>
        <p:nvGraphicFramePr>
          <p:cNvPr id="4" name="Table 3">
            <a:extLst>
              <a:ext uri="{FF2B5EF4-FFF2-40B4-BE49-F238E27FC236}">
                <a16:creationId xmlns:a16="http://schemas.microsoft.com/office/drawing/2014/main" id="{B27DA3DC-C833-C094-AC13-87E2200853C6}"/>
              </a:ext>
            </a:extLst>
          </p:cNvPr>
          <p:cNvGraphicFramePr>
            <a:graphicFrameLocks noGrp="1"/>
          </p:cNvGraphicFramePr>
          <p:nvPr>
            <p:extLst>
              <p:ext uri="{D42A27DB-BD31-4B8C-83A1-F6EECF244321}">
                <p14:modId xmlns:p14="http://schemas.microsoft.com/office/powerpoint/2010/main" val="3348921554"/>
              </p:ext>
            </p:extLst>
          </p:nvPr>
        </p:nvGraphicFramePr>
        <p:xfrm>
          <a:off x="152401" y="1274915"/>
          <a:ext cx="8839201" cy="5420308"/>
        </p:xfrm>
        <a:graphic>
          <a:graphicData uri="http://schemas.openxmlformats.org/drawingml/2006/table">
            <a:tbl>
              <a:tblPr firstRow="1" bandRow="1">
                <a:tableStyleId>{5C22544A-7EE6-4342-B048-85BDC9FD1C3A}</a:tableStyleId>
              </a:tblPr>
              <a:tblGrid>
                <a:gridCol w="792275">
                  <a:extLst>
                    <a:ext uri="{9D8B030D-6E8A-4147-A177-3AD203B41FA5}">
                      <a16:colId xmlns:a16="http://schemas.microsoft.com/office/drawing/2014/main" val="20000"/>
                    </a:ext>
                  </a:extLst>
                </a:gridCol>
                <a:gridCol w="884124">
                  <a:extLst>
                    <a:ext uri="{9D8B030D-6E8A-4147-A177-3AD203B41FA5}">
                      <a16:colId xmlns:a16="http://schemas.microsoft.com/office/drawing/2014/main" val="20001"/>
                    </a:ext>
                  </a:extLst>
                </a:gridCol>
                <a:gridCol w="4495800">
                  <a:extLst>
                    <a:ext uri="{9D8B030D-6E8A-4147-A177-3AD203B41FA5}">
                      <a16:colId xmlns:a16="http://schemas.microsoft.com/office/drawing/2014/main" val="20002"/>
                    </a:ext>
                  </a:extLst>
                </a:gridCol>
                <a:gridCol w="1371600">
                  <a:extLst>
                    <a:ext uri="{9D8B030D-6E8A-4147-A177-3AD203B41FA5}">
                      <a16:colId xmlns:a16="http://schemas.microsoft.com/office/drawing/2014/main" val="1920413289"/>
                    </a:ext>
                  </a:extLst>
                </a:gridCol>
                <a:gridCol w="1295402">
                  <a:extLst>
                    <a:ext uri="{9D8B030D-6E8A-4147-A177-3AD203B41FA5}">
                      <a16:colId xmlns:a16="http://schemas.microsoft.com/office/drawing/2014/main" val="4276625633"/>
                    </a:ext>
                  </a:extLst>
                </a:gridCol>
              </a:tblGrid>
              <a:tr h="1389942">
                <a:tc>
                  <a:txBody>
                    <a:bodyPr/>
                    <a:lstStyle/>
                    <a:p>
                      <a:r>
                        <a:rPr lang="en-US" sz="1800" dirty="0"/>
                        <a:t>S.</a:t>
                      </a:r>
                      <a:r>
                        <a:rPr lang="en-US" sz="1800" baseline="0" dirty="0"/>
                        <a:t> No</a:t>
                      </a:r>
                      <a:endParaRPr lang="en-IN" sz="1800" dirty="0"/>
                    </a:p>
                  </a:txBody>
                  <a:tcPr marT="45697" marB="45697"/>
                </a:tc>
                <a:tc>
                  <a:txBody>
                    <a:bodyPr/>
                    <a:lstStyle/>
                    <a:p>
                      <a:r>
                        <a:rPr lang="en-US" sz="1800" dirty="0"/>
                        <a:t>Name of the paper</a:t>
                      </a:r>
                      <a:endParaRPr lang="en-IN" sz="1800" dirty="0"/>
                    </a:p>
                  </a:txBody>
                  <a:tcPr marT="45697" marB="45697"/>
                </a:tc>
                <a:tc>
                  <a:txBody>
                    <a:bodyPr/>
                    <a:lstStyle/>
                    <a:p>
                      <a:r>
                        <a:rPr lang="en-US" sz="1800" dirty="0"/>
                        <a:t>Objective </a:t>
                      </a:r>
                      <a:endParaRPr lang="en-IN" sz="1800" dirty="0"/>
                    </a:p>
                  </a:txBody>
                  <a:tcPr marT="45697" marB="45697"/>
                </a:tc>
                <a:tc>
                  <a:txBody>
                    <a:bodyPr/>
                    <a:lstStyle/>
                    <a:p>
                      <a:r>
                        <a:rPr lang="en-US" sz="1800" dirty="0"/>
                        <a:t>Pros</a:t>
                      </a:r>
                      <a:endParaRPr lang="en-IN" sz="1800" dirty="0"/>
                    </a:p>
                  </a:txBody>
                  <a:tcPr marT="45697" marB="45697"/>
                </a:tc>
                <a:tc>
                  <a:txBody>
                    <a:bodyPr/>
                    <a:lstStyle/>
                    <a:p>
                      <a:r>
                        <a:rPr lang="en-US" sz="1800" dirty="0"/>
                        <a:t>Cons</a:t>
                      </a:r>
                      <a:endParaRPr lang="en-IN" sz="1800" dirty="0"/>
                    </a:p>
                  </a:txBody>
                  <a:tcPr marT="45697" marB="45697"/>
                </a:tc>
                <a:extLst>
                  <a:ext uri="{0D108BD9-81ED-4DB2-BD59-A6C34878D82A}">
                    <a16:rowId xmlns:a16="http://schemas.microsoft.com/office/drawing/2014/main" val="10000"/>
                  </a:ext>
                </a:extLst>
              </a:tr>
              <a:tr h="2128372">
                <a:tc>
                  <a:txBody>
                    <a:bodyPr/>
                    <a:lstStyle/>
                    <a:p>
                      <a:r>
                        <a:rPr lang="en-US" sz="1400" b="1" dirty="0"/>
                        <a:t>3.</a:t>
                      </a:r>
                      <a:endParaRPr lang="en-IN" sz="1400" b="1" dirty="0"/>
                    </a:p>
                  </a:txBody>
                  <a:tcPr marT="45697" marB="45697"/>
                </a:tc>
                <a:tc>
                  <a:txBody>
                    <a:bodyPr/>
                    <a:lstStyle/>
                    <a:p>
                      <a:r>
                        <a:rPr lang="en-US" sz="1000" b="1" kern="1200" dirty="0">
                          <a:solidFill>
                            <a:schemeClr val="dk1"/>
                          </a:solidFill>
                          <a:effectLst/>
                          <a:latin typeface="+mn-lt"/>
                          <a:ea typeface="+mn-ea"/>
                          <a:cs typeface="+mn-cs"/>
                        </a:rPr>
                        <a:t>MLTDD: use of machine learning techniques for diagnosis of thyroid gland disorder</a:t>
                      </a:r>
                      <a:endParaRPr lang="en-IN" sz="1000" dirty="0"/>
                    </a:p>
                  </a:txBody>
                  <a:tcPr marT="45697" marB="45697"/>
                </a:tc>
                <a:tc>
                  <a:txBody>
                    <a:bodyPr/>
                    <a:lstStyle/>
                    <a:p>
                      <a:pPr algn="just"/>
                      <a:r>
                        <a:rPr lang="en-US" sz="1000" b="1" kern="1200" dirty="0">
                          <a:solidFill>
                            <a:schemeClr val="dk1"/>
                          </a:solidFill>
                          <a:effectLst/>
                          <a:latin typeface="+mn-lt"/>
                          <a:ea typeface="+mn-ea"/>
                          <a:cs typeface="+mn-cs"/>
                        </a:rPr>
                        <a:t>This review of the literature focuses on using machine learning algorithms to identify thyroid gland abnormalities. The study </a:t>
                      </a:r>
                      <a:r>
                        <a:rPr lang="en-US" sz="1000" b="1" kern="1200" dirty="0" err="1">
                          <a:solidFill>
                            <a:schemeClr val="dk1"/>
                          </a:solidFill>
                          <a:effectLst/>
                          <a:latin typeface="+mn-lt"/>
                          <a:ea typeface="+mn-ea"/>
                          <a:cs typeface="+mn-cs"/>
                        </a:rPr>
                        <a:t>emphasises</a:t>
                      </a:r>
                      <a:r>
                        <a:rPr lang="en-US" sz="1000" b="1" kern="1200" dirty="0">
                          <a:solidFill>
                            <a:schemeClr val="dk1"/>
                          </a:solidFill>
                          <a:effectLst/>
                          <a:latin typeface="+mn-lt"/>
                          <a:ea typeface="+mn-ea"/>
                          <a:cs typeface="+mn-cs"/>
                        </a:rPr>
                        <a:t> the necessity of classification algorithms and huge datasets with powerful computer units to improve the precision of these approaches. The UCI repository was </a:t>
                      </a:r>
                      <a:r>
                        <a:rPr lang="en-US" sz="1000" b="1" kern="1200" dirty="0" err="1">
                          <a:solidFill>
                            <a:schemeClr val="dk1"/>
                          </a:solidFill>
                          <a:effectLst/>
                          <a:latin typeface="+mn-lt"/>
                          <a:ea typeface="+mn-ea"/>
                          <a:cs typeface="+mn-cs"/>
                        </a:rPr>
                        <a:t>utilised</a:t>
                      </a:r>
                      <a:r>
                        <a:rPr lang="en-US" sz="1000" b="1" kern="1200" dirty="0">
                          <a:solidFill>
                            <a:schemeClr val="dk1"/>
                          </a:solidFill>
                          <a:effectLst/>
                          <a:latin typeface="+mn-lt"/>
                          <a:ea typeface="+mn-ea"/>
                          <a:cs typeface="+mn-cs"/>
                        </a:rPr>
                        <a:t> to retrieve the dataset for this investigation. The classification of disorders affecting either an underactive or an overactive thyroid gland using a decision tree algorithm is the main focus of the study. The study reports a testing accuracy range of 98.7% to 99.8% and a training accuracy of 100%. The study also introduces </a:t>
                      </a:r>
                      <a:r>
                        <a:rPr lang="en-US" sz="1000" b="1" kern="1200" dirty="0" err="1">
                          <a:solidFill>
                            <a:schemeClr val="dk1"/>
                          </a:solidFill>
                          <a:effectLst/>
                          <a:latin typeface="+mn-lt"/>
                          <a:ea typeface="+mn-ea"/>
                          <a:cs typeface="+mn-cs"/>
                        </a:rPr>
                        <a:t>PyDev</a:t>
                      </a:r>
                      <a:r>
                        <a:rPr lang="en-US" sz="1000" b="1" kern="1200" dirty="0">
                          <a:solidFill>
                            <a:schemeClr val="dk1"/>
                          </a:solidFill>
                          <a:effectLst/>
                          <a:latin typeface="+mn-lt"/>
                          <a:ea typeface="+mn-ea"/>
                          <a:cs typeface="+mn-cs"/>
                        </a:rPr>
                        <a:t>, an Eclipse Python IDE, and the  MLTDD , an intuitive thyroid gland sickness prediction tool. Making the appropriate decisions for the diagnosis of thyroid illnesses can be significantly assisted by the MLTDD.</a:t>
                      </a:r>
                      <a:endParaRPr lang="en-IN" sz="1000" b="1" kern="1200" dirty="0">
                        <a:solidFill>
                          <a:schemeClr val="dk1"/>
                        </a:solidFill>
                        <a:effectLst/>
                        <a:latin typeface="+mn-lt"/>
                        <a:ea typeface="+mn-ea"/>
                        <a:cs typeface="+mn-cs"/>
                      </a:endParaRPr>
                    </a:p>
                    <a:p>
                      <a:endParaRPr lang="en-IN" sz="1100"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IN" sz="1000" b="1" kern="1200" dirty="0">
                          <a:solidFill>
                            <a:schemeClr val="dk1"/>
                          </a:solidFill>
                          <a:effectLst/>
                          <a:latin typeface="+mn-lt"/>
                          <a:ea typeface="+mn-ea"/>
                          <a:cs typeface="+mn-cs"/>
                        </a:rPr>
                        <a:t>The paper proposes a new method called MLTDD (Machine Learning Thyroid Diagnosis Detector) which is designed to diagnose thyroid gland disorder.</a:t>
                      </a:r>
                    </a:p>
                    <a:p>
                      <a:endParaRPr lang="en-IN" sz="1100"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sz="1000" b="1" kern="1200" dirty="0">
                          <a:solidFill>
                            <a:schemeClr val="dk1"/>
                          </a:solidFill>
                          <a:effectLst/>
                          <a:latin typeface="+mn-lt"/>
                          <a:ea typeface="+mn-ea"/>
                          <a:cs typeface="+mn-cs"/>
                        </a:rPr>
                        <a:t>The study only used a limited dataset with a small number of features, which may not represent the entire population or be generalizable to other datasets.</a:t>
                      </a:r>
                      <a:endParaRPr lang="en-IN" sz="1000" b="1" kern="1200" dirty="0">
                        <a:solidFill>
                          <a:schemeClr val="dk1"/>
                        </a:solidFill>
                        <a:effectLst/>
                        <a:latin typeface="+mn-lt"/>
                        <a:ea typeface="+mn-ea"/>
                        <a:cs typeface="+mn-cs"/>
                      </a:endParaRPr>
                    </a:p>
                    <a:p>
                      <a:endParaRPr lang="en-IN" sz="1100" dirty="0"/>
                    </a:p>
                  </a:txBody>
                  <a:tcPr marT="45697" marB="45697"/>
                </a:tc>
                <a:extLst>
                  <a:ext uri="{0D108BD9-81ED-4DB2-BD59-A6C34878D82A}">
                    <a16:rowId xmlns:a16="http://schemas.microsoft.com/office/drawing/2014/main" val="2687551338"/>
                  </a:ext>
                </a:extLst>
              </a:tr>
              <a:tr h="1790132">
                <a:tc>
                  <a:txBody>
                    <a:bodyPr/>
                    <a:lstStyle/>
                    <a:p>
                      <a:r>
                        <a:rPr lang="en-US" sz="1400" b="1" dirty="0"/>
                        <a:t>4.</a:t>
                      </a:r>
                      <a:endParaRPr lang="en-IN" sz="1400" b="1"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sz="1000" b="1" kern="1200" dirty="0">
                          <a:solidFill>
                            <a:schemeClr val="dk1"/>
                          </a:solidFill>
                          <a:effectLst/>
                          <a:latin typeface="+mn-lt"/>
                          <a:ea typeface="+mn-ea"/>
                          <a:cs typeface="+mn-cs"/>
                        </a:rPr>
                        <a:t>Predictive data mining for diagnosis of thyroid disease using neural network</a:t>
                      </a:r>
                      <a:endParaRPr lang="en-IN" sz="1000" kern="1200" dirty="0">
                        <a:solidFill>
                          <a:schemeClr val="dk1"/>
                        </a:solidFill>
                        <a:effectLst/>
                        <a:latin typeface="+mn-lt"/>
                        <a:ea typeface="+mn-ea"/>
                        <a:cs typeface="+mn-cs"/>
                      </a:endParaRPr>
                    </a:p>
                    <a:p>
                      <a:endParaRPr lang="en-IN" sz="1100"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sz="1000" b="1" kern="1200" dirty="0">
                          <a:solidFill>
                            <a:schemeClr val="dk1"/>
                          </a:solidFill>
                          <a:effectLst/>
                          <a:latin typeface="+mn-lt"/>
                          <a:ea typeface="+mn-ea"/>
                          <a:cs typeface="+mn-cs"/>
                        </a:rPr>
                        <a:t>In this research, a methodical approach for an early diagnosis of thyroid ailment is proposed using the neural network backpropagation methodology. This field frequently employs the backpropagation algorithm. The development of ANN is based on the backpropagation of error method for illness prediction. Then, using experimental data, ANN was trained. Testing was done using data that wasn't used in training. Findings reveal that the ANN's predictions are in good agreement with the experimental data, suggesting that using a built neural network as an alternative to make disease predictions sooner may be useful.</a:t>
                      </a:r>
                      <a:endParaRPr lang="en-IN" sz="1000" b="1" kern="1200" dirty="0">
                        <a:solidFill>
                          <a:schemeClr val="dk1"/>
                        </a:solidFill>
                        <a:effectLst/>
                        <a:latin typeface="+mn-lt"/>
                        <a:ea typeface="+mn-ea"/>
                        <a:cs typeface="+mn-cs"/>
                      </a:endParaRPr>
                    </a:p>
                    <a:p>
                      <a:endParaRPr lang="en-IN" sz="1100"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IN" sz="1000" b="1" kern="1200" dirty="0">
                          <a:solidFill>
                            <a:schemeClr val="dk1"/>
                          </a:solidFill>
                          <a:effectLst/>
                          <a:latin typeface="+mn-lt"/>
                          <a:ea typeface="+mn-ea"/>
                          <a:cs typeface="+mn-cs"/>
                        </a:rPr>
                        <a:t>The paper presents an impressive accuracy rate of 98.3%, indicating that the neural network model is a promising technique for thyroid disease diagnosis</a:t>
                      </a:r>
                      <a:r>
                        <a:rPr lang="en-IN" sz="1000" kern="1200" dirty="0">
                          <a:solidFill>
                            <a:schemeClr val="dk1"/>
                          </a:solidFill>
                          <a:effectLst/>
                          <a:latin typeface="+mn-lt"/>
                          <a:ea typeface="+mn-ea"/>
                          <a:cs typeface="+mn-cs"/>
                        </a:rPr>
                        <a:t>.</a:t>
                      </a:r>
                    </a:p>
                    <a:p>
                      <a:endParaRPr lang="en-IN" sz="1100"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IN" sz="1000" b="1" kern="1200" dirty="0">
                          <a:solidFill>
                            <a:schemeClr val="dk1"/>
                          </a:solidFill>
                          <a:effectLst/>
                          <a:latin typeface="+mn-lt"/>
                          <a:ea typeface="+mn-ea"/>
                          <a:cs typeface="+mn-cs"/>
                        </a:rPr>
                        <a:t>The study lacks information about the features used in the model and how they are selected, which hinders the ability to reproduce the results.</a:t>
                      </a:r>
                    </a:p>
                    <a:p>
                      <a:endParaRPr lang="en-IN" sz="1100" dirty="0"/>
                    </a:p>
                  </a:txBody>
                  <a:tcPr marT="45697" marB="45697"/>
                </a:tc>
                <a:extLst>
                  <a:ext uri="{0D108BD9-81ED-4DB2-BD59-A6C34878D82A}">
                    <a16:rowId xmlns:a16="http://schemas.microsoft.com/office/drawing/2014/main" val="2372324381"/>
                  </a:ext>
                </a:extLst>
              </a:tr>
            </a:tbl>
          </a:graphicData>
        </a:graphic>
      </p:graphicFrame>
    </p:spTree>
    <p:extLst>
      <p:ext uri="{BB962C8B-B14F-4D97-AF65-F5344CB8AC3E}">
        <p14:creationId xmlns:p14="http://schemas.microsoft.com/office/powerpoint/2010/main" val="8500107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0D16A444-9560-46FA-D87B-FECDB9335EE1}"/>
              </a:ext>
            </a:extLst>
          </p:cNvPr>
          <p:cNvSpPr>
            <a:spLocks noGrp="1"/>
          </p:cNvSpPr>
          <p:nvPr>
            <p:ph type="title"/>
          </p:nvPr>
        </p:nvSpPr>
        <p:spPr>
          <a:xfrm>
            <a:off x="457200" y="274638"/>
            <a:ext cx="8229600" cy="792162"/>
          </a:xfrm>
        </p:spPr>
        <p:txBody>
          <a:bodyPr/>
          <a:lstStyle/>
          <a:p>
            <a:pPr eaLnBrk="1" hangingPunct="1"/>
            <a:r>
              <a:rPr lang="en-US" altLang="en-US" dirty="0"/>
              <a:t>Literature Survey</a:t>
            </a:r>
          </a:p>
        </p:txBody>
      </p:sp>
      <p:sp>
        <p:nvSpPr>
          <p:cNvPr id="5123" name="Content Placeholder 2">
            <a:extLst>
              <a:ext uri="{FF2B5EF4-FFF2-40B4-BE49-F238E27FC236}">
                <a16:creationId xmlns:a16="http://schemas.microsoft.com/office/drawing/2014/main" id="{7EE7BDAC-085A-4571-0CC8-92C3FA90C786}"/>
              </a:ext>
            </a:extLst>
          </p:cNvPr>
          <p:cNvSpPr>
            <a:spLocks noGrp="1"/>
          </p:cNvSpPr>
          <p:nvPr>
            <p:ph idx="1"/>
          </p:nvPr>
        </p:nvSpPr>
        <p:spPr/>
        <p:txBody>
          <a:bodyPr/>
          <a:lstStyle/>
          <a:p>
            <a:pPr marL="0" indent="0" eaLnBrk="1" hangingPunct="1">
              <a:lnSpc>
                <a:spcPct val="150000"/>
              </a:lnSpc>
              <a:buNone/>
            </a:pPr>
            <a:endParaRPr lang="en-US" altLang="en-US" sz="4400" dirty="0"/>
          </a:p>
          <a:p>
            <a:pPr eaLnBrk="1" hangingPunct="1">
              <a:lnSpc>
                <a:spcPct val="150000"/>
              </a:lnSpc>
            </a:pPr>
            <a:endParaRPr lang="en-US" altLang="en-US" sz="4400" dirty="0"/>
          </a:p>
          <a:p>
            <a:pPr marL="0" indent="0" eaLnBrk="1" hangingPunct="1">
              <a:lnSpc>
                <a:spcPct val="150000"/>
              </a:lnSpc>
              <a:buNone/>
            </a:pPr>
            <a:endParaRPr lang="en-US" altLang="en-US" sz="4400" dirty="0"/>
          </a:p>
        </p:txBody>
      </p:sp>
      <p:graphicFrame>
        <p:nvGraphicFramePr>
          <p:cNvPr id="4" name="Table 3">
            <a:extLst>
              <a:ext uri="{FF2B5EF4-FFF2-40B4-BE49-F238E27FC236}">
                <a16:creationId xmlns:a16="http://schemas.microsoft.com/office/drawing/2014/main" id="{B27DA3DC-C833-C094-AC13-87E2200853C6}"/>
              </a:ext>
            </a:extLst>
          </p:cNvPr>
          <p:cNvGraphicFramePr>
            <a:graphicFrameLocks noGrp="1"/>
          </p:cNvGraphicFramePr>
          <p:nvPr>
            <p:extLst>
              <p:ext uri="{D42A27DB-BD31-4B8C-83A1-F6EECF244321}">
                <p14:modId xmlns:p14="http://schemas.microsoft.com/office/powerpoint/2010/main" val="4036996826"/>
              </p:ext>
            </p:extLst>
          </p:nvPr>
        </p:nvGraphicFramePr>
        <p:xfrm>
          <a:off x="152401" y="1274915"/>
          <a:ext cx="8855281" cy="5622316"/>
        </p:xfrm>
        <a:graphic>
          <a:graphicData uri="http://schemas.openxmlformats.org/drawingml/2006/table">
            <a:tbl>
              <a:tblPr firstRow="1" bandRow="1">
                <a:tableStyleId>{5C22544A-7EE6-4342-B048-85BDC9FD1C3A}</a:tableStyleId>
              </a:tblPr>
              <a:tblGrid>
                <a:gridCol w="808355">
                  <a:extLst>
                    <a:ext uri="{9D8B030D-6E8A-4147-A177-3AD203B41FA5}">
                      <a16:colId xmlns:a16="http://schemas.microsoft.com/office/drawing/2014/main" val="20000"/>
                    </a:ext>
                  </a:extLst>
                </a:gridCol>
                <a:gridCol w="944244">
                  <a:extLst>
                    <a:ext uri="{9D8B030D-6E8A-4147-A177-3AD203B41FA5}">
                      <a16:colId xmlns:a16="http://schemas.microsoft.com/office/drawing/2014/main" val="20001"/>
                    </a:ext>
                  </a:extLst>
                </a:gridCol>
                <a:gridCol w="4572000">
                  <a:extLst>
                    <a:ext uri="{9D8B030D-6E8A-4147-A177-3AD203B41FA5}">
                      <a16:colId xmlns:a16="http://schemas.microsoft.com/office/drawing/2014/main" val="20002"/>
                    </a:ext>
                  </a:extLst>
                </a:gridCol>
                <a:gridCol w="1447800">
                  <a:extLst>
                    <a:ext uri="{9D8B030D-6E8A-4147-A177-3AD203B41FA5}">
                      <a16:colId xmlns:a16="http://schemas.microsoft.com/office/drawing/2014/main" val="1920413289"/>
                    </a:ext>
                  </a:extLst>
                </a:gridCol>
                <a:gridCol w="1082882">
                  <a:extLst>
                    <a:ext uri="{9D8B030D-6E8A-4147-A177-3AD203B41FA5}">
                      <a16:colId xmlns:a16="http://schemas.microsoft.com/office/drawing/2014/main" val="4276625633"/>
                    </a:ext>
                  </a:extLst>
                </a:gridCol>
              </a:tblGrid>
              <a:tr h="1446648">
                <a:tc>
                  <a:txBody>
                    <a:bodyPr/>
                    <a:lstStyle/>
                    <a:p>
                      <a:r>
                        <a:rPr lang="en-US" sz="1800" dirty="0"/>
                        <a:t>S.</a:t>
                      </a:r>
                      <a:r>
                        <a:rPr lang="en-US" sz="1800" baseline="0" dirty="0"/>
                        <a:t> No</a:t>
                      </a:r>
                      <a:endParaRPr lang="en-IN" sz="1800" dirty="0"/>
                    </a:p>
                  </a:txBody>
                  <a:tcPr marT="45697" marB="45697"/>
                </a:tc>
                <a:tc>
                  <a:txBody>
                    <a:bodyPr/>
                    <a:lstStyle/>
                    <a:p>
                      <a:r>
                        <a:rPr lang="en-US" sz="1800" dirty="0"/>
                        <a:t>Name of the paper</a:t>
                      </a:r>
                      <a:endParaRPr lang="en-IN" sz="1800" dirty="0"/>
                    </a:p>
                  </a:txBody>
                  <a:tcPr marT="45697" marB="45697"/>
                </a:tc>
                <a:tc>
                  <a:txBody>
                    <a:bodyPr/>
                    <a:lstStyle/>
                    <a:p>
                      <a:r>
                        <a:rPr lang="en-US" sz="1800" dirty="0"/>
                        <a:t>Objective </a:t>
                      </a:r>
                      <a:endParaRPr lang="en-IN" sz="1800" dirty="0"/>
                    </a:p>
                  </a:txBody>
                  <a:tcPr marT="45697" marB="45697"/>
                </a:tc>
                <a:tc>
                  <a:txBody>
                    <a:bodyPr/>
                    <a:lstStyle/>
                    <a:p>
                      <a:r>
                        <a:rPr lang="en-US" sz="1800" dirty="0"/>
                        <a:t>Pros</a:t>
                      </a:r>
                      <a:endParaRPr lang="en-IN" sz="1800" dirty="0"/>
                    </a:p>
                  </a:txBody>
                  <a:tcPr marT="45697" marB="45697"/>
                </a:tc>
                <a:tc>
                  <a:txBody>
                    <a:bodyPr/>
                    <a:lstStyle/>
                    <a:p>
                      <a:r>
                        <a:rPr lang="en-US" sz="1800" dirty="0"/>
                        <a:t>Cons</a:t>
                      </a:r>
                      <a:endParaRPr lang="en-IN" sz="1800" dirty="0"/>
                    </a:p>
                  </a:txBody>
                  <a:tcPr marT="45697" marB="45697"/>
                </a:tc>
                <a:extLst>
                  <a:ext uri="{0D108BD9-81ED-4DB2-BD59-A6C34878D82A}">
                    <a16:rowId xmlns:a16="http://schemas.microsoft.com/office/drawing/2014/main" val="10000"/>
                  </a:ext>
                </a:extLst>
              </a:tr>
              <a:tr h="1921232">
                <a:tc>
                  <a:txBody>
                    <a:bodyPr/>
                    <a:lstStyle/>
                    <a:p>
                      <a:r>
                        <a:rPr lang="en-US" sz="1400" b="1" dirty="0"/>
                        <a:t>5.</a:t>
                      </a:r>
                      <a:endParaRPr lang="en-IN" sz="1400" b="1"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sz="1000" b="1" kern="1200" dirty="0">
                          <a:solidFill>
                            <a:schemeClr val="dk1"/>
                          </a:solidFill>
                          <a:effectLst/>
                          <a:latin typeface="+mn-lt"/>
                          <a:ea typeface="+mn-ea"/>
                          <a:cs typeface="+mn-cs"/>
                        </a:rPr>
                        <a:t>A segmentation method and comparison of classification methods for thyroid ultrasound images</a:t>
                      </a:r>
                      <a:endParaRPr lang="en-IN" sz="1000" b="1" kern="1200" dirty="0">
                        <a:solidFill>
                          <a:schemeClr val="dk1"/>
                        </a:solidFill>
                        <a:effectLst/>
                        <a:latin typeface="+mn-lt"/>
                        <a:ea typeface="+mn-ea"/>
                        <a:cs typeface="+mn-cs"/>
                      </a:endParaRPr>
                    </a:p>
                    <a:p>
                      <a:endParaRPr lang="en-IN" sz="1100"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sz="1000" b="1" kern="1200" dirty="0">
                          <a:solidFill>
                            <a:schemeClr val="dk1"/>
                          </a:solidFill>
                          <a:effectLst/>
                          <a:latin typeface="+mn-lt"/>
                          <a:ea typeface="+mn-ea"/>
                          <a:cs typeface="+mn-cs"/>
                        </a:rPr>
                        <a:t>Bayesian, K-Nearest Neighbor, and Support Vector Machine were three classification methods whose efficacy was contrasted. Support Vector Machine performed better than Bayesian and  K-Nearest Neighbor, according to the study's findings, obtaining an accuracy rate of 84.62%. For finding the closest </a:t>
                      </a:r>
                      <a:r>
                        <a:rPr lang="en-US" sz="1000" b="1" kern="1200" dirty="0" err="1">
                          <a:solidFill>
                            <a:schemeClr val="dk1"/>
                          </a:solidFill>
                          <a:effectLst/>
                          <a:latin typeface="+mn-lt"/>
                          <a:ea typeface="+mn-ea"/>
                          <a:cs typeface="+mn-cs"/>
                        </a:rPr>
                        <a:t>neighbourhood</a:t>
                      </a:r>
                      <a:r>
                        <a:rPr lang="en-US" sz="1000" b="1" kern="1200" dirty="0">
                          <a:solidFill>
                            <a:schemeClr val="dk1"/>
                          </a:solidFill>
                          <a:effectLst/>
                          <a:latin typeface="+mn-lt"/>
                          <a:ea typeface="+mn-ea"/>
                          <a:cs typeface="+mn-cs"/>
                        </a:rPr>
                        <a:t> to classify, the k-Nearest Neighbor algorithm was discovered. The probability of the sample data falling into a certain class was used by the Bayesian algorithm to classify the data. Each object was represented as a vertex in a graph that displayed the study's findings. The results imply that Support Vector Machine is a more effective option for precise categorization in data mining and decision-making tasks.</a:t>
                      </a:r>
                      <a:endParaRPr lang="en-IN" sz="1000" b="1" kern="1200" dirty="0">
                        <a:solidFill>
                          <a:schemeClr val="dk1"/>
                        </a:solidFill>
                        <a:effectLst/>
                        <a:latin typeface="+mn-lt"/>
                        <a:ea typeface="+mn-ea"/>
                        <a:cs typeface="+mn-cs"/>
                      </a:endParaRPr>
                    </a:p>
                    <a:p>
                      <a:endParaRPr lang="en-IN" sz="1100"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sz="1000" b="1" kern="1200" dirty="0">
                          <a:solidFill>
                            <a:schemeClr val="dk1"/>
                          </a:solidFill>
                          <a:effectLst/>
                          <a:latin typeface="+mn-lt"/>
                          <a:ea typeface="+mn-ea"/>
                          <a:cs typeface="+mn-cs"/>
                        </a:rPr>
                        <a:t>The study provides a comparison of various classification methods for thyroid ultrasound images, which can help in selecting the most appropriate method.</a:t>
                      </a:r>
                      <a:endParaRPr lang="en-IN" sz="1000" b="1" kern="1200" dirty="0">
                        <a:solidFill>
                          <a:schemeClr val="dk1"/>
                        </a:solidFill>
                        <a:effectLst/>
                        <a:latin typeface="+mn-lt"/>
                        <a:ea typeface="+mn-ea"/>
                        <a:cs typeface="+mn-cs"/>
                      </a:endParaRPr>
                    </a:p>
                    <a:p>
                      <a:endParaRPr lang="en-IN" sz="1100"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sz="1000" b="1" kern="1200" dirty="0">
                          <a:solidFill>
                            <a:schemeClr val="dk1"/>
                          </a:solidFill>
                          <a:effectLst/>
                          <a:latin typeface="+mn-lt"/>
                          <a:ea typeface="+mn-ea"/>
                          <a:cs typeface="+mn-cs"/>
                        </a:rPr>
                        <a:t>the sample size used in the study is relatively small, which may affect the generalizability of the results</a:t>
                      </a:r>
                      <a:r>
                        <a:rPr lang="en-US" sz="1800" kern="1200" dirty="0">
                          <a:solidFill>
                            <a:schemeClr val="dk1"/>
                          </a:solidFill>
                          <a:effectLst/>
                          <a:latin typeface="+mn-lt"/>
                          <a:ea typeface="+mn-ea"/>
                          <a:cs typeface="+mn-cs"/>
                        </a:rPr>
                        <a:t>.</a:t>
                      </a:r>
                      <a:endParaRPr lang="en-IN" sz="1800" kern="1200" dirty="0">
                        <a:solidFill>
                          <a:schemeClr val="dk1"/>
                        </a:solidFill>
                        <a:effectLst/>
                        <a:latin typeface="+mn-lt"/>
                        <a:ea typeface="+mn-ea"/>
                        <a:cs typeface="+mn-cs"/>
                      </a:endParaRPr>
                    </a:p>
                    <a:p>
                      <a:endParaRPr lang="en-IN" sz="1100" dirty="0"/>
                    </a:p>
                  </a:txBody>
                  <a:tcPr marT="45697" marB="45697"/>
                </a:tc>
                <a:extLst>
                  <a:ext uri="{0D108BD9-81ED-4DB2-BD59-A6C34878D82A}">
                    <a16:rowId xmlns:a16="http://schemas.microsoft.com/office/drawing/2014/main" val="2687551338"/>
                  </a:ext>
                </a:extLst>
              </a:tr>
              <a:tr h="2215205">
                <a:tc>
                  <a:txBody>
                    <a:bodyPr/>
                    <a:lstStyle/>
                    <a:p>
                      <a:r>
                        <a:rPr lang="en-US" sz="1400" b="1" dirty="0"/>
                        <a:t>6.</a:t>
                      </a:r>
                      <a:endParaRPr lang="en-IN" sz="1400" b="1"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sz="1100" b="1" kern="1200" dirty="0">
                          <a:solidFill>
                            <a:schemeClr val="dk1"/>
                          </a:solidFill>
                          <a:effectLst/>
                          <a:latin typeface="+mn-lt"/>
                          <a:ea typeface="+mn-ea"/>
                          <a:cs typeface="+mn-cs"/>
                        </a:rPr>
                        <a:t>Predicting thyroid disease using linear discriminant analysis (LDA) data mining technique </a:t>
                      </a:r>
                      <a:endParaRPr lang="en-IN" sz="1100" b="1" kern="1200" dirty="0">
                        <a:solidFill>
                          <a:schemeClr val="dk1"/>
                        </a:solidFill>
                        <a:effectLst/>
                        <a:latin typeface="+mn-lt"/>
                        <a:ea typeface="+mn-ea"/>
                        <a:cs typeface="+mn-cs"/>
                      </a:endParaRPr>
                    </a:p>
                    <a:p>
                      <a:endParaRPr lang="en-IN" sz="1100"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sz="1000" b="1" kern="1200" dirty="0">
                          <a:solidFill>
                            <a:schemeClr val="dk1"/>
                          </a:solidFill>
                          <a:effectLst/>
                          <a:latin typeface="+mn-lt"/>
                          <a:ea typeface="+mn-ea"/>
                          <a:cs typeface="+mn-cs"/>
                        </a:rPr>
                        <a:t>More women than males suffer from thyroid disease, which is a prevalent illness. It can produce a number of adverse effects, such as stress and weight gain or loss, and presents as either a hypothyroid or hyperthyroid condition. An early diagnosis of the condition is necessary for prompt treatment. In healthcare companies, data mining techniques are often </a:t>
                      </a:r>
                      <a:r>
                        <a:rPr lang="en-US" sz="1000" b="1" kern="1200" dirty="0" err="1">
                          <a:solidFill>
                            <a:schemeClr val="dk1"/>
                          </a:solidFill>
                          <a:effectLst/>
                          <a:latin typeface="+mn-lt"/>
                          <a:ea typeface="+mn-ea"/>
                          <a:cs typeface="+mn-cs"/>
                        </a:rPr>
                        <a:t>utilised</a:t>
                      </a:r>
                      <a:r>
                        <a:rPr lang="en-US" sz="1000" b="1" kern="1200" dirty="0">
                          <a:solidFill>
                            <a:schemeClr val="dk1"/>
                          </a:solidFill>
                          <a:effectLst/>
                          <a:latin typeface="+mn-lt"/>
                          <a:ea typeface="+mn-ea"/>
                          <a:cs typeface="+mn-cs"/>
                        </a:rPr>
                        <a:t> to forecast and identify diseases. In this study, a supervised learning technique called linear discriminant analysis (LDA), which is used for classification, is applied to predict hypothyroid illness. The UCI repository was </a:t>
                      </a:r>
                      <a:r>
                        <a:rPr lang="en-US" sz="1000" b="1" kern="1200" dirty="0" err="1">
                          <a:solidFill>
                            <a:schemeClr val="dk1"/>
                          </a:solidFill>
                          <a:effectLst/>
                          <a:latin typeface="+mn-lt"/>
                          <a:ea typeface="+mn-ea"/>
                          <a:cs typeface="+mn-cs"/>
                        </a:rPr>
                        <a:t>utilised</a:t>
                      </a:r>
                      <a:r>
                        <a:rPr lang="en-US" sz="1000" b="1" kern="1200" dirty="0">
                          <a:solidFill>
                            <a:schemeClr val="dk1"/>
                          </a:solidFill>
                          <a:effectLst/>
                          <a:latin typeface="+mn-lt"/>
                          <a:ea typeface="+mn-ea"/>
                          <a:cs typeface="+mn-cs"/>
                        </a:rPr>
                        <a:t> to get the dataset for the investigation. Among various classification algorithms including CART, REP Tree, and J48, LDA was determined to have the highest accuracy, with a cross-validation k=6 score of 99.62%.</a:t>
                      </a:r>
                      <a:endParaRPr lang="en-IN" sz="1000" b="1" kern="1200" dirty="0">
                        <a:solidFill>
                          <a:schemeClr val="dk1"/>
                        </a:solidFill>
                        <a:effectLst/>
                        <a:latin typeface="+mn-lt"/>
                        <a:ea typeface="+mn-ea"/>
                        <a:cs typeface="+mn-cs"/>
                      </a:endParaRPr>
                    </a:p>
                    <a:p>
                      <a:pPr marL="0" marR="0" lvl="0" indent="0" algn="l" defTabSz="457207" rtl="0" eaLnBrk="1" fontAlgn="auto" latinLnBrk="0" hangingPunct="1">
                        <a:lnSpc>
                          <a:spcPct val="100000"/>
                        </a:lnSpc>
                        <a:spcBef>
                          <a:spcPts val="0"/>
                        </a:spcBef>
                        <a:spcAft>
                          <a:spcPts val="0"/>
                        </a:spcAft>
                        <a:buClrTx/>
                        <a:buSzTx/>
                        <a:buFontTx/>
                        <a:buNone/>
                        <a:tabLst/>
                        <a:defRPr/>
                      </a:pPr>
                      <a:endParaRPr lang="en-IN" sz="1100"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sz="1000" b="1" kern="1200" dirty="0">
                          <a:solidFill>
                            <a:schemeClr val="dk1"/>
                          </a:solidFill>
                          <a:effectLst/>
                          <a:latin typeface="+mn-lt"/>
                          <a:ea typeface="+mn-ea"/>
                          <a:cs typeface="+mn-cs"/>
                        </a:rPr>
                        <a:t>The paper focuses on using Linear Discriminant Analysis (LDA) as a data mining technique for predicting thyroid disease, which is a unique approach compared to other papers that mainly used SVM or neural network.</a:t>
                      </a:r>
                      <a:endParaRPr lang="en-IN" sz="1000" b="1" kern="1200" dirty="0">
                        <a:solidFill>
                          <a:schemeClr val="dk1"/>
                        </a:solidFill>
                        <a:effectLst/>
                        <a:latin typeface="+mn-lt"/>
                        <a:ea typeface="+mn-ea"/>
                        <a:cs typeface="+mn-cs"/>
                      </a:endParaRPr>
                    </a:p>
                    <a:p>
                      <a:endParaRPr lang="en-IN" sz="1000" b="1"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sz="1000" b="1" kern="1200" dirty="0">
                          <a:solidFill>
                            <a:schemeClr val="dk1"/>
                          </a:solidFill>
                          <a:effectLst/>
                          <a:latin typeface="+mn-lt"/>
                          <a:ea typeface="+mn-ea"/>
                          <a:cs typeface="+mn-cs"/>
                        </a:rPr>
                        <a:t>The paper does not provide a detailed discussion of the findings or the implications of the study, which can limit the impact of the research.</a:t>
                      </a:r>
                      <a:endParaRPr lang="en-IN" sz="1000" b="1" kern="1200" dirty="0">
                        <a:solidFill>
                          <a:schemeClr val="dk1"/>
                        </a:solidFill>
                        <a:effectLst/>
                        <a:latin typeface="+mn-lt"/>
                        <a:ea typeface="+mn-ea"/>
                        <a:cs typeface="+mn-cs"/>
                      </a:endParaRPr>
                    </a:p>
                    <a:p>
                      <a:endParaRPr lang="en-IN" sz="1100" dirty="0"/>
                    </a:p>
                  </a:txBody>
                  <a:tcPr marT="45697" marB="45697"/>
                </a:tc>
                <a:extLst>
                  <a:ext uri="{0D108BD9-81ED-4DB2-BD59-A6C34878D82A}">
                    <a16:rowId xmlns:a16="http://schemas.microsoft.com/office/drawing/2014/main" val="2372324381"/>
                  </a:ext>
                </a:extLst>
              </a:tr>
            </a:tbl>
          </a:graphicData>
        </a:graphic>
      </p:graphicFrame>
    </p:spTree>
    <p:extLst>
      <p:ext uri="{BB962C8B-B14F-4D97-AF65-F5344CB8AC3E}">
        <p14:creationId xmlns:p14="http://schemas.microsoft.com/office/powerpoint/2010/main" val="17456014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0D16A444-9560-46FA-D87B-FECDB9335EE1}"/>
              </a:ext>
            </a:extLst>
          </p:cNvPr>
          <p:cNvSpPr>
            <a:spLocks noGrp="1"/>
          </p:cNvSpPr>
          <p:nvPr>
            <p:ph type="title"/>
          </p:nvPr>
        </p:nvSpPr>
        <p:spPr>
          <a:xfrm>
            <a:off x="457200" y="274638"/>
            <a:ext cx="8229600" cy="792162"/>
          </a:xfrm>
        </p:spPr>
        <p:txBody>
          <a:bodyPr/>
          <a:lstStyle/>
          <a:p>
            <a:pPr eaLnBrk="1" hangingPunct="1"/>
            <a:r>
              <a:rPr lang="en-US" altLang="en-US" dirty="0"/>
              <a:t>Literature Survey</a:t>
            </a:r>
          </a:p>
        </p:txBody>
      </p:sp>
      <p:sp>
        <p:nvSpPr>
          <p:cNvPr id="5123" name="Content Placeholder 2">
            <a:extLst>
              <a:ext uri="{FF2B5EF4-FFF2-40B4-BE49-F238E27FC236}">
                <a16:creationId xmlns:a16="http://schemas.microsoft.com/office/drawing/2014/main" id="{7EE7BDAC-085A-4571-0CC8-92C3FA90C786}"/>
              </a:ext>
            </a:extLst>
          </p:cNvPr>
          <p:cNvSpPr>
            <a:spLocks noGrp="1"/>
          </p:cNvSpPr>
          <p:nvPr>
            <p:ph idx="1"/>
          </p:nvPr>
        </p:nvSpPr>
        <p:spPr/>
        <p:txBody>
          <a:bodyPr/>
          <a:lstStyle/>
          <a:p>
            <a:pPr marL="0" indent="0" eaLnBrk="1" hangingPunct="1">
              <a:lnSpc>
                <a:spcPct val="150000"/>
              </a:lnSpc>
              <a:buNone/>
            </a:pPr>
            <a:endParaRPr lang="en-US" altLang="en-US" sz="4400" dirty="0"/>
          </a:p>
          <a:p>
            <a:pPr eaLnBrk="1" hangingPunct="1">
              <a:lnSpc>
                <a:spcPct val="150000"/>
              </a:lnSpc>
            </a:pPr>
            <a:endParaRPr lang="en-US" altLang="en-US" sz="4400" dirty="0"/>
          </a:p>
          <a:p>
            <a:pPr marL="0" indent="0" eaLnBrk="1" hangingPunct="1">
              <a:lnSpc>
                <a:spcPct val="150000"/>
              </a:lnSpc>
              <a:buNone/>
            </a:pPr>
            <a:endParaRPr lang="en-US" altLang="en-US" sz="4400" dirty="0"/>
          </a:p>
        </p:txBody>
      </p:sp>
      <p:graphicFrame>
        <p:nvGraphicFramePr>
          <p:cNvPr id="4" name="Table 3">
            <a:extLst>
              <a:ext uri="{FF2B5EF4-FFF2-40B4-BE49-F238E27FC236}">
                <a16:creationId xmlns:a16="http://schemas.microsoft.com/office/drawing/2014/main" id="{B27DA3DC-C833-C094-AC13-87E2200853C6}"/>
              </a:ext>
            </a:extLst>
          </p:cNvPr>
          <p:cNvGraphicFramePr>
            <a:graphicFrameLocks noGrp="1"/>
          </p:cNvGraphicFramePr>
          <p:nvPr>
            <p:extLst>
              <p:ext uri="{D42A27DB-BD31-4B8C-83A1-F6EECF244321}">
                <p14:modId xmlns:p14="http://schemas.microsoft.com/office/powerpoint/2010/main" val="3426333759"/>
              </p:ext>
            </p:extLst>
          </p:nvPr>
        </p:nvGraphicFramePr>
        <p:xfrm>
          <a:off x="152401" y="1274915"/>
          <a:ext cx="8839201" cy="5226588"/>
        </p:xfrm>
        <a:graphic>
          <a:graphicData uri="http://schemas.openxmlformats.org/drawingml/2006/table">
            <a:tbl>
              <a:tblPr firstRow="1" bandRow="1">
                <a:tableStyleId>{5C22544A-7EE6-4342-B048-85BDC9FD1C3A}</a:tableStyleId>
              </a:tblPr>
              <a:tblGrid>
                <a:gridCol w="792275">
                  <a:extLst>
                    <a:ext uri="{9D8B030D-6E8A-4147-A177-3AD203B41FA5}">
                      <a16:colId xmlns:a16="http://schemas.microsoft.com/office/drawing/2014/main" val="20000"/>
                    </a:ext>
                  </a:extLst>
                </a:gridCol>
                <a:gridCol w="1549402">
                  <a:extLst>
                    <a:ext uri="{9D8B030D-6E8A-4147-A177-3AD203B41FA5}">
                      <a16:colId xmlns:a16="http://schemas.microsoft.com/office/drawing/2014/main" val="20001"/>
                    </a:ext>
                  </a:extLst>
                </a:gridCol>
                <a:gridCol w="4211522">
                  <a:extLst>
                    <a:ext uri="{9D8B030D-6E8A-4147-A177-3AD203B41FA5}">
                      <a16:colId xmlns:a16="http://schemas.microsoft.com/office/drawing/2014/main" val="20002"/>
                    </a:ext>
                  </a:extLst>
                </a:gridCol>
                <a:gridCol w="914400">
                  <a:extLst>
                    <a:ext uri="{9D8B030D-6E8A-4147-A177-3AD203B41FA5}">
                      <a16:colId xmlns:a16="http://schemas.microsoft.com/office/drawing/2014/main" val="1920413289"/>
                    </a:ext>
                  </a:extLst>
                </a:gridCol>
                <a:gridCol w="1371602">
                  <a:extLst>
                    <a:ext uri="{9D8B030D-6E8A-4147-A177-3AD203B41FA5}">
                      <a16:colId xmlns:a16="http://schemas.microsoft.com/office/drawing/2014/main" val="4276625633"/>
                    </a:ext>
                  </a:extLst>
                </a:gridCol>
              </a:tblGrid>
              <a:tr h="898520">
                <a:tc>
                  <a:txBody>
                    <a:bodyPr/>
                    <a:lstStyle/>
                    <a:p>
                      <a:r>
                        <a:rPr lang="en-US" sz="1800" dirty="0"/>
                        <a:t>S.</a:t>
                      </a:r>
                      <a:r>
                        <a:rPr lang="en-US" sz="1800" baseline="0" dirty="0"/>
                        <a:t> No</a:t>
                      </a:r>
                      <a:endParaRPr lang="en-IN" sz="1800" dirty="0"/>
                    </a:p>
                  </a:txBody>
                  <a:tcPr marT="45697" marB="45697"/>
                </a:tc>
                <a:tc>
                  <a:txBody>
                    <a:bodyPr/>
                    <a:lstStyle/>
                    <a:p>
                      <a:r>
                        <a:rPr lang="en-US" sz="1800" dirty="0"/>
                        <a:t>Name of the paper </a:t>
                      </a:r>
                      <a:endParaRPr lang="en-IN" sz="1800" dirty="0"/>
                    </a:p>
                  </a:txBody>
                  <a:tcPr marT="45697" marB="45697"/>
                </a:tc>
                <a:tc>
                  <a:txBody>
                    <a:bodyPr/>
                    <a:lstStyle/>
                    <a:p>
                      <a:r>
                        <a:rPr lang="en-US" sz="1800" dirty="0"/>
                        <a:t>Objective </a:t>
                      </a:r>
                      <a:endParaRPr lang="en-IN" sz="1800" dirty="0"/>
                    </a:p>
                  </a:txBody>
                  <a:tcPr marT="45697" marB="45697"/>
                </a:tc>
                <a:tc>
                  <a:txBody>
                    <a:bodyPr/>
                    <a:lstStyle/>
                    <a:p>
                      <a:r>
                        <a:rPr lang="en-US" sz="1800" dirty="0"/>
                        <a:t>Pros</a:t>
                      </a:r>
                      <a:endParaRPr lang="en-IN" sz="1800" dirty="0"/>
                    </a:p>
                  </a:txBody>
                  <a:tcPr marT="45697" marB="45697"/>
                </a:tc>
                <a:tc>
                  <a:txBody>
                    <a:bodyPr/>
                    <a:lstStyle/>
                    <a:p>
                      <a:r>
                        <a:rPr lang="en-US" sz="1800" dirty="0"/>
                        <a:t>Cons</a:t>
                      </a:r>
                      <a:endParaRPr lang="en-IN" sz="1800" dirty="0"/>
                    </a:p>
                  </a:txBody>
                  <a:tcPr marT="45697" marB="45697"/>
                </a:tc>
                <a:extLst>
                  <a:ext uri="{0D108BD9-81ED-4DB2-BD59-A6C34878D82A}">
                    <a16:rowId xmlns:a16="http://schemas.microsoft.com/office/drawing/2014/main" val="10000"/>
                  </a:ext>
                </a:extLst>
              </a:tr>
              <a:tr h="1751403">
                <a:tc>
                  <a:txBody>
                    <a:bodyPr/>
                    <a:lstStyle/>
                    <a:p>
                      <a:r>
                        <a:rPr lang="en-US" sz="1400" b="1" dirty="0"/>
                        <a:t>7.</a:t>
                      </a:r>
                      <a:endParaRPr lang="en-IN" sz="1400" b="1"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sz="1000" b="1" kern="1200" dirty="0">
                          <a:solidFill>
                            <a:schemeClr val="dk1"/>
                          </a:solidFill>
                          <a:effectLst/>
                          <a:latin typeface="+mn-lt"/>
                          <a:ea typeface="+mn-ea"/>
                          <a:cs typeface="+mn-cs"/>
                        </a:rPr>
                        <a:t>Thyroid disorder analysis using random forest classifier.</a:t>
                      </a:r>
                      <a:endParaRPr lang="en-IN" sz="1000" b="1" kern="1200" dirty="0">
                        <a:solidFill>
                          <a:schemeClr val="dk1"/>
                        </a:solidFill>
                        <a:effectLst/>
                        <a:latin typeface="+mn-lt"/>
                        <a:ea typeface="+mn-ea"/>
                        <a:cs typeface="+mn-cs"/>
                      </a:endParaRPr>
                    </a:p>
                    <a:p>
                      <a:endParaRPr lang="en-IN" sz="1100"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sz="1000" b="1" kern="1200" dirty="0">
                          <a:solidFill>
                            <a:schemeClr val="dk1"/>
                          </a:solidFill>
                          <a:effectLst/>
                          <a:latin typeface="+mn-lt"/>
                          <a:ea typeface="+mn-ea"/>
                          <a:cs typeface="+mn-cs"/>
                        </a:rPr>
                        <a:t>The way people live today is to blame for the rise of diseases. A rise in thyroid disorders is also evident. Thyroid disorders come in two different forms. Hypothyroidism results from an abundance of thyroid hormone in the circulatory system, whereas hyperthyroidism is caused by a deficiency of thyroid hormone in the circulatory system. It takes sufficient expertise and information to diagnose the disease. This makes thyroid disease diagnosis challenging. The problem is more accurately simplified by the use of data mining techniques. The random forest classification technique is </a:t>
                      </a:r>
                      <a:r>
                        <a:rPr lang="en-US" sz="1000" b="1" kern="1200" dirty="0" err="1">
                          <a:solidFill>
                            <a:schemeClr val="dk1"/>
                          </a:solidFill>
                          <a:effectLst/>
                          <a:latin typeface="+mn-lt"/>
                          <a:ea typeface="+mn-ea"/>
                          <a:cs typeface="+mn-cs"/>
                        </a:rPr>
                        <a:t>utilised</a:t>
                      </a:r>
                      <a:r>
                        <a:rPr lang="en-US" sz="1000" b="1" kern="1200" dirty="0">
                          <a:solidFill>
                            <a:schemeClr val="dk1"/>
                          </a:solidFill>
                          <a:effectLst/>
                          <a:latin typeface="+mn-lt"/>
                          <a:ea typeface="+mn-ea"/>
                          <a:cs typeface="+mn-cs"/>
                        </a:rPr>
                        <a:t> in this suggested study to examine the hypothyroidism problem, and its effectiveness is contrasted with that of other algorithms like sequential minimum </a:t>
                      </a:r>
                      <a:r>
                        <a:rPr lang="en-US" sz="1000" b="1" kern="1200" dirty="0" err="1">
                          <a:solidFill>
                            <a:schemeClr val="dk1"/>
                          </a:solidFill>
                          <a:effectLst/>
                          <a:latin typeface="+mn-lt"/>
                          <a:ea typeface="+mn-ea"/>
                          <a:cs typeface="+mn-cs"/>
                        </a:rPr>
                        <a:t>optimisation</a:t>
                      </a:r>
                      <a:r>
                        <a:rPr lang="en-US" sz="1000" b="1" kern="1200" dirty="0">
                          <a:solidFill>
                            <a:schemeClr val="dk1"/>
                          </a:solidFill>
                          <a:effectLst/>
                          <a:latin typeface="+mn-lt"/>
                          <a:ea typeface="+mn-ea"/>
                          <a:cs typeface="+mn-cs"/>
                        </a:rPr>
                        <a:t> (SMO), decision tables, and K-star classifier.</a:t>
                      </a:r>
                      <a:endParaRPr lang="en-IN" sz="1000" b="1" kern="1200" dirty="0">
                        <a:solidFill>
                          <a:schemeClr val="dk1"/>
                        </a:solidFill>
                        <a:effectLst/>
                        <a:latin typeface="+mn-lt"/>
                        <a:ea typeface="+mn-ea"/>
                        <a:cs typeface="+mn-cs"/>
                      </a:endParaRPr>
                    </a:p>
                    <a:p>
                      <a:endParaRPr lang="en-IN" sz="1100"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sz="1000" b="1" kern="1200" dirty="0">
                          <a:solidFill>
                            <a:schemeClr val="dk1"/>
                          </a:solidFill>
                          <a:effectLst/>
                          <a:latin typeface="+mn-lt"/>
                          <a:ea typeface="+mn-ea"/>
                          <a:cs typeface="+mn-cs"/>
                        </a:rPr>
                        <a:t>The use of random forest classifier is a popular and effective machine learning technique for classification tasks.</a:t>
                      </a:r>
                      <a:endParaRPr lang="en-IN" sz="1000" b="1" kern="1200" dirty="0">
                        <a:solidFill>
                          <a:schemeClr val="dk1"/>
                        </a:solidFill>
                        <a:effectLst/>
                        <a:latin typeface="+mn-lt"/>
                        <a:ea typeface="+mn-ea"/>
                        <a:cs typeface="+mn-cs"/>
                      </a:endParaRPr>
                    </a:p>
                    <a:p>
                      <a:endParaRPr lang="en-IN" sz="1000" b="1" dirty="0"/>
                    </a:p>
                  </a:txBody>
                  <a:tcPr marT="45697" marB="45697"/>
                </a:tc>
                <a:tc>
                  <a:txBody>
                    <a:bodyPr/>
                    <a:lstStyle/>
                    <a:p>
                      <a:r>
                        <a:rPr lang="en-US" sz="1000" b="1" kern="1200" dirty="0">
                          <a:solidFill>
                            <a:schemeClr val="dk1"/>
                          </a:solidFill>
                          <a:effectLst/>
                          <a:latin typeface="+mn-lt"/>
                          <a:ea typeface="+mn-ea"/>
                          <a:cs typeface="+mn-cs"/>
                        </a:rPr>
                        <a:t>The study does not provide a comparison of the performance of the random forest classifier with other classification algorithms, limiting the ability to draw conclusions about the effectiveness of the model compared to other methods</a:t>
                      </a:r>
                      <a:endParaRPr lang="en-IN" sz="1000" b="1" dirty="0"/>
                    </a:p>
                  </a:txBody>
                  <a:tcPr marT="45697" marB="45697"/>
                </a:tc>
                <a:extLst>
                  <a:ext uri="{0D108BD9-81ED-4DB2-BD59-A6C34878D82A}">
                    <a16:rowId xmlns:a16="http://schemas.microsoft.com/office/drawing/2014/main" val="2687551338"/>
                  </a:ext>
                </a:extLst>
              </a:tr>
              <a:tr h="2018763">
                <a:tc>
                  <a:txBody>
                    <a:bodyPr/>
                    <a:lstStyle/>
                    <a:p>
                      <a:r>
                        <a:rPr lang="en-US" sz="1400" b="1" dirty="0"/>
                        <a:t>8.</a:t>
                      </a:r>
                      <a:endParaRPr lang="en-IN" sz="1400" b="1"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sz="1000" b="1" kern="1200" dirty="0">
                          <a:solidFill>
                            <a:schemeClr val="dk1"/>
                          </a:solidFill>
                          <a:effectLst/>
                          <a:latin typeface="+mn-lt"/>
                          <a:ea typeface="+mn-ea"/>
                          <a:cs typeface="+mn-cs"/>
                        </a:rPr>
                        <a:t>Prediction of Thyroid Disease Using Data Mining Techniques</a:t>
                      </a:r>
                      <a:endParaRPr lang="en-IN" sz="1000" b="1" kern="1200" dirty="0">
                        <a:solidFill>
                          <a:schemeClr val="dk1"/>
                        </a:solidFill>
                        <a:effectLst/>
                        <a:latin typeface="+mn-lt"/>
                        <a:ea typeface="+mn-ea"/>
                        <a:cs typeface="+mn-cs"/>
                      </a:endParaRPr>
                    </a:p>
                    <a:p>
                      <a:endParaRPr lang="en-IN" sz="1100" dirty="0"/>
                    </a:p>
                  </a:txBody>
                  <a:tcPr marT="45697" marB="45697"/>
                </a:tc>
                <a:tc>
                  <a:txBody>
                    <a:bodyPr/>
                    <a:lstStyle/>
                    <a:p>
                      <a:r>
                        <a:rPr lang="en-US" sz="1800" i="1" kern="1200" dirty="0">
                          <a:solidFill>
                            <a:schemeClr val="dk1"/>
                          </a:solidFill>
                          <a:effectLst/>
                          <a:latin typeface="+mn-lt"/>
                          <a:ea typeface="+mn-ea"/>
                          <a:cs typeface="+mn-cs"/>
                        </a:rPr>
                        <a:t> </a:t>
                      </a:r>
                      <a:r>
                        <a:rPr lang="en-US" sz="1000" b="1" i="0" kern="1200" dirty="0">
                          <a:solidFill>
                            <a:schemeClr val="dk1"/>
                          </a:solidFill>
                          <a:effectLst/>
                          <a:latin typeface="+mn-lt"/>
                          <a:ea typeface="+mn-ea"/>
                          <a:cs typeface="+mn-cs"/>
                        </a:rPr>
                        <a:t>This study's major objective is to classify hypothyroidism and hyperthyroidism , two of the most prevalent thyroid conditions. The authors compared and evaluated four classification models: Radial Basis Function  Network, Naive Bayes, Multilayer Perceptron and Decision Tree . From the various classification models, the Decision Tree model showed the most accuracy and had the highest classification rate.</a:t>
                      </a:r>
                      <a:endParaRPr lang="en-IN" sz="1000" b="1" i="0"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sz="1000" b="1" kern="1200" dirty="0">
                          <a:solidFill>
                            <a:schemeClr val="dk1"/>
                          </a:solidFill>
                          <a:effectLst/>
                          <a:latin typeface="+mn-lt"/>
                          <a:ea typeface="+mn-ea"/>
                          <a:cs typeface="+mn-cs"/>
                        </a:rPr>
                        <a:t>The paper uses a classification technique based on SVM, which is a widely used machine learning algorithm.</a:t>
                      </a:r>
                      <a:endParaRPr lang="en-IN" sz="1000" b="1" kern="1200" dirty="0">
                        <a:solidFill>
                          <a:schemeClr val="dk1"/>
                        </a:solidFill>
                        <a:effectLst/>
                        <a:latin typeface="+mn-lt"/>
                        <a:ea typeface="+mn-ea"/>
                        <a:cs typeface="+mn-cs"/>
                      </a:endParaRPr>
                    </a:p>
                    <a:p>
                      <a:endParaRPr lang="en-IN" sz="1100" dirty="0"/>
                    </a:p>
                  </a:txBody>
                  <a:tcPr marT="45697" marB="45697"/>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sz="1000" b="1" kern="1200" dirty="0">
                          <a:solidFill>
                            <a:schemeClr val="dk1"/>
                          </a:solidFill>
                          <a:effectLst/>
                          <a:latin typeface="+mn-lt"/>
                          <a:ea typeface="+mn-ea"/>
                          <a:cs typeface="+mn-cs"/>
                        </a:rPr>
                        <a:t>The paper has a limited scope, as it only focuses on using SVM for predicting thyroid disease and does not explore other data mining techniques that can be used for this task.</a:t>
                      </a:r>
                      <a:endParaRPr lang="en-IN" sz="1000" b="1" kern="1200" dirty="0">
                        <a:solidFill>
                          <a:schemeClr val="dk1"/>
                        </a:solidFill>
                        <a:effectLst/>
                        <a:latin typeface="+mn-lt"/>
                        <a:ea typeface="+mn-ea"/>
                        <a:cs typeface="+mn-cs"/>
                      </a:endParaRPr>
                    </a:p>
                    <a:p>
                      <a:endParaRPr lang="en-IN" sz="1100" dirty="0"/>
                    </a:p>
                  </a:txBody>
                  <a:tcPr marT="45697" marB="45697"/>
                </a:tc>
                <a:extLst>
                  <a:ext uri="{0D108BD9-81ED-4DB2-BD59-A6C34878D82A}">
                    <a16:rowId xmlns:a16="http://schemas.microsoft.com/office/drawing/2014/main" val="2372324381"/>
                  </a:ext>
                </a:extLst>
              </a:tr>
            </a:tbl>
          </a:graphicData>
        </a:graphic>
      </p:graphicFrame>
    </p:spTree>
    <p:extLst>
      <p:ext uri="{BB962C8B-B14F-4D97-AF65-F5344CB8AC3E}">
        <p14:creationId xmlns:p14="http://schemas.microsoft.com/office/powerpoint/2010/main" val="16158987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a:extLst>
              <a:ext uri="{FF2B5EF4-FFF2-40B4-BE49-F238E27FC236}">
                <a16:creationId xmlns:a16="http://schemas.microsoft.com/office/drawing/2014/main" id="{F4B19CAD-955F-E204-84D7-37127B8A6EF9}"/>
              </a:ext>
            </a:extLst>
          </p:cNvPr>
          <p:cNvSpPr>
            <a:spLocks noGrp="1"/>
          </p:cNvSpPr>
          <p:nvPr>
            <p:ph type="title"/>
          </p:nvPr>
        </p:nvSpPr>
        <p:spPr/>
        <p:txBody>
          <a:bodyPr/>
          <a:lstStyle/>
          <a:p>
            <a:pPr eaLnBrk="1" hangingPunct="1"/>
            <a:r>
              <a:rPr lang="en-US" altLang="en-US"/>
              <a:t>Existing System	</a:t>
            </a:r>
          </a:p>
        </p:txBody>
      </p:sp>
      <p:sp>
        <p:nvSpPr>
          <p:cNvPr id="6147" name="Content Placeholder 2">
            <a:extLst>
              <a:ext uri="{FF2B5EF4-FFF2-40B4-BE49-F238E27FC236}">
                <a16:creationId xmlns:a16="http://schemas.microsoft.com/office/drawing/2014/main" id="{A69E0E20-4744-606F-D44C-711B2F5FD4D1}"/>
              </a:ext>
            </a:extLst>
          </p:cNvPr>
          <p:cNvSpPr>
            <a:spLocks noGrp="1"/>
          </p:cNvSpPr>
          <p:nvPr>
            <p:ph idx="1"/>
          </p:nvPr>
        </p:nvSpPr>
        <p:spPr>
          <a:xfrm>
            <a:off x="152400" y="1295400"/>
            <a:ext cx="8686800" cy="5257799"/>
          </a:xfrm>
        </p:spPr>
        <p:txBody>
          <a:bodyPr>
            <a:normAutofit/>
          </a:bodyPr>
          <a:lstStyle/>
          <a:p>
            <a:pPr algn="l">
              <a:buFont typeface="+mj-lt"/>
              <a:buAutoNum type="arabicPeriod"/>
            </a:pPr>
            <a:r>
              <a:rPr lang="en-IN" sz="2000" b="0" i="0" dirty="0">
                <a:effectLst/>
                <a:latin typeface="Söhne"/>
              </a:rPr>
              <a:t>Thyroid disease diagnosis involves various tests such as blood tests, physical examination of the thyroid gland, imaging tests, and biopsy to identify any abnormalities.</a:t>
            </a:r>
          </a:p>
          <a:p>
            <a:pPr algn="l">
              <a:buFont typeface="+mj-lt"/>
              <a:buAutoNum type="arabicPeriod"/>
            </a:pPr>
            <a:r>
              <a:rPr lang="en-IN" sz="2000" b="0" i="0" dirty="0">
                <a:effectLst/>
                <a:latin typeface="Söhne"/>
              </a:rPr>
              <a:t>Blood tests measure thyroid hormone levels (T3 and T4) and thyroid-stimulating hormone (TSH) to diagnose hypothyroidism and hyperthyroidism.</a:t>
            </a:r>
          </a:p>
          <a:p>
            <a:pPr algn="l">
              <a:buFont typeface="+mj-lt"/>
              <a:buAutoNum type="arabicPeriod"/>
            </a:pPr>
            <a:r>
              <a:rPr lang="en-IN" sz="2000" b="0" i="0" dirty="0">
                <a:effectLst/>
                <a:latin typeface="Söhne"/>
              </a:rPr>
              <a:t>Physical examination of the thyroid gland involves checking for lumps or nodules.</a:t>
            </a:r>
          </a:p>
          <a:p>
            <a:pPr algn="l">
              <a:buFont typeface="+mj-lt"/>
              <a:buAutoNum type="arabicPeriod"/>
            </a:pPr>
            <a:r>
              <a:rPr lang="en-IN" sz="2000" b="0" i="0" dirty="0">
                <a:effectLst/>
                <a:latin typeface="Söhne"/>
              </a:rPr>
              <a:t>Imaging tests such as ultrasounds, CT scans, and MRIs are used to identify any abnormalities in the thyroid gland.</a:t>
            </a:r>
          </a:p>
          <a:p>
            <a:pPr algn="l">
              <a:buFont typeface="+mj-lt"/>
              <a:buAutoNum type="arabicPeriod"/>
            </a:pPr>
            <a:r>
              <a:rPr lang="en-IN" sz="2000" b="0" i="0" dirty="0">
                <a:effectLst/>
                <a:latin typeface="Söhne"/>
              </a:rPr>
              <a:t>Diagnosis of thyroid disease requires a comprehensive evaluation of a patient's symptoms, medical history, physical examination, and laboratory and imaging tests to provide timely and effective treatment.</a:t>
            </a:r>
          </a:p>
          <a:p>
            <a:pPr eaLnBrk="1" hangingPunct="1">
              <a:lnSpc>
                <a:spcPct val="200000"/>
              </a:lnSpc>
            </a:pPr>
            <a:endParaRPr lang="en-US" altLang="en-US" sz="2000"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D0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675</TotalTime>
  <Words>3161</Words>
  <Application>Microsoft Office PowerPoint</Application>
  <PresentationFormat>On-screen Show (4:3)</PresentationFormat>
  <Paragraphs>190</Paragraphs>
  <Slides>29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Century Gothic</vt:lpstr>
      <vt:lpstr>Söhne</vt:lpstr>
      <vt:lpstr>Symbol</vt:lpstr>
      <vt:lpstr>Times New Roman</vt:lpstr>
      <vt:lpstr>Wingdings 3</vt:lpstr>
      <vt:lpstr>Ion</vt:lpstr>
      <vt:lpstr>Thyroid Prediction using data mining</vt:lpstr>
      <vt:lpstr>OBJECTIVE</vt:lpstr>
      <vt:lpstr>SCOPE </vt:lpstr>
      <vt:lpstr>Abstract</vt:lpstr>
      <vt:lpstr>Literature Survey</vt:lpstr>
      <vt:lpstr>Literature Survey</vt:lpstr>
      <vt:lpstr>Literature Survey</vt:lpstr>
      <vt:lpstr>Literature Survey</vt:lpstr>
      <vt:lpstr>Existing System </vt:lpstr>
      <vt:lpstr>Proposed System</vt:lpstr>
      <vt:lpstr>Proposed System</vt:lpstr>
      <vt:lpstr>Requirements and specification</vt:lpstr>
      <vt:lpstr>Architecture diagram</vt:lpstr>
      <vt:lpstr>Architecture diagram</vt:lpstr>
      <vt:lpstr>Algorithm</vt:lpstr>
      <vt:lpstr>Algorithm</vt:lpstr>
      <vt:lpstr>Algorithm</vt:lpstr>
      <vt:lpstr>Algorithm</vt:lpstr>
      <vt:lpstr>Novelty</vt:lpstr>
      <vt:lpstr>Modules Split up</vt:lpstr>
      <vt:lpstr>PowerPoint Presentation</vt:lpstr>
      <vt:lpstr>Output Snapshots</vt:lpstr>
      <vt:lpstr>PowerPoint Presentation</vt:lpstr>
      <vt:lpstr>PowerPoint Presentation</vt:lpstr>
      <vt:lpstr>Performance measures of Proposed System</vt:lpstr>
      <vt:lpstr>Combine two model and increase the accuracy</vt:lpstr>
      <vt:lpstr>CONCLUSION</vt:lpstr>
      <vt:lpstr>References</vt:lpstr>
      <vt:lpstr>References</vt:lpstr>
    </vt:vector>
  </TitlesOfParts>
  <Company>Grizli777</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gunavathie</dc:creator>
  <cp:lastModifiedBy>ROSHAN AZAR</cp:lastModifiedBy>
  <cp:revision>46</cp:revision>
  <dcterms:created xsi:type="dcterms:W3CDTF">2015-02-25T19:09:12Z</dcterms:created>
  <dcterms:modified xsi:type="dcterms:W3CDTF">2023-04-10T06:41:05Z</dcterms:modified>
</cp:coreProperties>
</file>

<file path=docProps/thumbnail.jpeg>
</file>